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49"/>
  </p:handoutMasterIdLst>
  <p:sldIdLst>
    <p:sldId id="256" r:id="rId3"/>
    <p:sldId id="475" r:id="rId4"/>
    <p:sldId id="310" r:id="rId5"/>
    <p:sldId id="1013" r:id="rId6"/>
    <p:sldId id="1014" r:id="rId7"/>
    <p:sldId id="1016" r:id="rId8"/>
    <p:sldId id="1015" r:id="rId9"/>
    <p:sldId id="976" r:id="rId10"/>
    <p:sldId id="1017" r:id="rId11"/>
    <p:sldId id="1018" r:id="rId12"/>
    <p:sldId id="1019" r:id="rId13"/>
    <p:sldId id="967" r:id="rId14"/>
    <p:sldId id="977" r:id="rId15"/>
    <p:sldId id="975" r:id="rId16"/>
    <p:sldId id="994" r:id="rId17"/>
    <p:sldId id="1006" r:id="rId18"/>
    <p:sldId id="996" r:id="rId19"/>
    <p:sldId id="981" r:id="rId20"/>
    <p:sldId id="1007" r:id="rId21"/>
    <p:sldId id="979" r:id="rId22"/>
    <p:sldId id="983" r:id="rId23"/>
    <p:sldId id="984" r:id="rId24"/>
    <p:sldId id="982" r:id="rId25"/>
    <p:sldId id="985" r:id="rId26"/>
    <p:sldId id="987" r:id="rId27"/>
    <p:sldId id="986" r:id="rId28"/>
    <p:sldId id="997" r:id="rId29"/>
    <p:sldId id="998" r:id="rId30"/>
    <p:sldId id="978" r:id="rId31"/>
    <p:sldId id="1008" r:id="rId32"/>
    <p:sldId id="1009" r:id="rId33"/>
    <p:sldId id="999" r:id="rId34"/>
    <p:sldId id="1001" r:id="rId35"/>
    <p:sldId id="992" r:id="rId36"/>
    <p:sldId id="576" r:id="rId37"/>
    <p:sldId id="712" r:id="rId39"/>
    <p:sldId id="714" r:id="rId40"/>
    <p:sldId id="1004" r:id="rId41"/>
    <p:sldId id="1003" r:id="rId42"/>
    <p:sldId id="1002" r:id="rId43"/>
    <p:sldId id="1010" r:id="rId44"/>
    <p:sldId id="1005" r:id="rId45"/>
    <p:sldId id="1011" r:id="rId46"/>
    <p:sldId id="1012" r:id="rId47"/>
    <p:sldId id="275" r:id="rId48"/>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570B"/>
    <a:srgbClr val="FA06EC"/>
    <a:srgbClr val="E77417"/>
    <a:srgbClr val="F43308"/>
    <a:srgbClr val="BE12A8"/>
    <a:srgbClr val="FFFFFF"/>
    <a:srgbClr val="692A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92"/>
    <p:restoredTop sz="94660"/>
  </p:normalViewPr>
  <p:slideViewPr>
    <p:cSldViewPr>
      <p:cViewPr varScale="1">
        <p:scale>
          <a:sx n="83" d="100"/>
          <a:sy n="83" d="100"/>
        </p:scale>
        <p:origin x="-1483"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89" name="任意多边形 3088"/>
          <p:cNvSpPr/>
          <p:nvPr/>
        </p:nvSpPr>
        <p:spPr>
          <a:xfrm>
            <a:off x="-9525" y="1447800"/>
            <a:ext cx="9164638" cy="3832225"/>
          </a:xfrm>
          <a:custGeom>
            <a:avLst/>
            <a:gdLst/>
            <a:ahLst/>
            <a:cxnLst/>
            <a:rect l="0" t="0" r="0" b="0"/>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000"/>
            </a:schemeClr>
          </a:solidFill>
          <a:ln w="9525">
            <a:noFill/>
          </a:ln>
        </p:spPr>
        <p:txBody>
          <a:bodyPr/>
          <a:lstStyle/>
          <a:p>
            <a:endParaRPr lang="zh-CN" altLang="en-US"/>
          </a:p>
        </p:txBody>
      </p:sp>
      <p:sp>
        <p:nvSpPr>
          <p:cNvPr id="3090" name="任意多边形 3089"/>
          <p:cNvSpPr/>
          <p:nvPr/>
        </p:nvSpPr>
        <p:spPr>
          <a:xfrm>
            <a:off x="-9525" y="1730375"/>
            <a:ext cx="9150350" cy="3265488"/>
          </a:xfrm>
          <a:custGeom>
            <a:avLst/>
            <a:gdLst/>
            <a:ahLst/>
            <a:cxnLst/>
            <a:rect l="0" t="0" r="0" b="0"/>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w="9525">
            <a:noFill/>
          </a:ln>
        </p:spPr>
        <p:txBody>
          <a:bodyPr/>
          <a:lstStyle/>
          <a:p>
            <a:endParaRPr lang="zh-CN" altLang="en-US"/>
          </a:p>
        </p:txBody>
      </p:sp>
      <p:grpSp>
        <p:nvGrpSpPr>
          <p:cNvPr id="3091" name="组合 3090"/>
          <p:cNvGrpSpPr/>
          <p:nvPr/>
        </p:nvGrpSpPr>
        <p:grpSpPr>
          <a:xfrm>
            <a:off x="7086600" y="1947863"/>
            <a:ext cx="533400" cy="533400"/>
            <a:chOff x="4752" y="1200"/>
            <a:chExt cx="288" cy="288"/>
          </a:xfrm>
        </p:grpSpPr>
        <p:sp>
          <p:nvSpPr>
            <p:cNvPr id="3092" name="椭圆 3091"/>
            <p:cNvSpPr/>
            <p:nvPr userDrawn="1"/>
          </p:nvSpPr>
          <p:spPr>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tileRect/>
            </a:gradFill>
            <a:ln w="9525">
              <a:noFill/>
            </a:ln>
          </p:spPr>
          <p:txBody>
            <a:bodyPr/>
            <a:lstStyle/>
            <a:p>
              <a:endParaRPr lang="zh-CN" altLang="en-US"/>
            </a:p>
          </p:txBody>
        </p:sp>
        <p:sp>
          <p:nvSpPr>
            <p:cNvPr id="3093" name="椭圆 3092"/>
            <p:cNvSpPr/>
            <p:nvPr userDrawn="1"/>
          </p:nvSpPr>
          <p:spPr>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tileRect/>
            </a:gradFill>
            <a:ln w="9525">
              <a:noFill/>
            </a:ln>
          </p:spPr>
          <p:txBody>
            <a:bodyPr/>
            <a:lstStyle/>
            <a:p>
              <a:endParaRPr lang="zh-CN" altLang="en-US"/>
            </a:p>
          </p:txBody>
        </p:sp>
      </p:grpSp>
      <p:grpSp>
        <p:nvGrpSpPr>
          <p:cNvPr id="3094" name="组合 3093"/>
          <p:cNvGrpSpPr/>
          <p:nvPr/>
        </p:nvGrpSpPr>
        <p:grpSpPr>
          <a:xfrm>
            <a:off x="7620000" y="1371600"/>
            <a:ext cx="914400" cy="914400"/>
            <a:chOff x="4992" y="816"/>
            <a:chExt cx="576" cy="576"/>
          </a:xfrm>
        </p:grpSpPr>
        <p:sp>
          <p:nvSpPr>
            <p:cNvPr id="3095" name="椭圆 3094"/>
            <p:cNvSpPr/>
            <p:nvPr userDrawn="1"/>
          </p:nvSpPr>
          <p:spPr>
            <a:xfrm>
              <a:off x="4992" y="816"/>
              <a:ext cx="576" cy="576"/>
            </a:xfrm>
            <a:prstGeom prst="ellipse">
              <a:avLst/>
            </a:prstGeom>
            <a:solidFill>
              <a:schemeClr val="accent1">
                <a:alpha val="53000"/>
              </a:schemeClr>
            </a:solidFill>
            <a:ln w="9525">
              <a:noFill/>
            </a:ln>
          </p:spPr>
          <p:txBody>
            <a:bodyPr/>
            <a:lstStyle/>
            <a:p>
              <a:endParaRPr lang="zh-CN" altLang="en-US"/>
            </a:p>
          </p:txBody>
        </p:sp>
        <p:sp>
          <p:nvSpPr>
            <p:cNvPr id="3096" name="椭圆 3095"/>
            <p:cNvSpPr/>
            <p:nvPr userDrawn="1"/>
          </p:nvSpPr>
          <p:spPr>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tileRect/>
            </a:gradFill>
            <a:ln w="9525">
              <a:noFill/>
            </a:ln>
          </p:spPr>
          <p:txBody>
            <a:bodyPr/>
            <a:lstStyle/>
            <a:p>
              <a:endParaRPr lang="zh-CN" altLang="en-US"/>
            </a:p>
          </p:txBody>
        </p:sp>
      </p:grpSp>
      <p:grpSp>
        <p:nvGrpSpPr>
          <p:cNvPr id="3097" name="组合 3096"/>
          <p:cNvGrpSpPr/>
          <p:nvPr/>
        </p:nvGrpSpPr>
        <p:grpSpPr>
          <a:xfrm>
            <a:off x="304800" y="3429000"/>
            <a:ext cx="1295400" cy="1371600"/>
            <a:chOff x="4992" y="816"/>
            <a:chExt cx="576" cy="576"/>
          </a:xfrm>
        </p:grpSpPr>
        <p:sp>
          <p:nvSpPr>
            <p:cNvPr id="3098" name="椭圆 3097"/>
            <p:cNvSpPr/>
            <p:nvPr userDrawn="1"/>
          </p:nvSpPr>
          <p:spPr>
            <a:xfrm>
              <a:off x="4992" y="816"/>
              <a:ext cx="576" cy="576"/>
            </a:xfrm>
            <a:prstGeom prst="ellipse">
              <a:avLst/>
            </a:prstGeom>
            <a:solidFill>
              <a:schemeClr val="tx2">
                <a:alpha val="53000"/>
              </a:schemeClr>
            </a:solidFill>
            <a:ln w="9525">
              <a:noFill/>
            </a:ln>
          </p:spPr>
          <p:txBody>
            <a:bodyPr/>
            <a:lstStyle/>
            <a:p>
              <a:endParaRPr lang="zh-CN" altLang="en-US"/>
            </a:p>
          </p:txBody>
        </p:sp>
        <p:sp>
          <p:nvSpPr>
            <p:cNvPr id="3099" name="椭圆 3098"/>
            <p:cNvSpPr/>
            <p:nvPr userDrawn="1"/>
          </p:nvSpPr>
          <p:spPr>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tileRect/>
            </a:gradFill>
            <a:ln w="9525">
              <a:noFill/>
            </a:ln>
          </p:spPr>
          <p:txBody>
            <a:bodyPr/>
            <a:lstStyle/>
            <a:p>
              <a:endParaRPr lang="zh-CN" altLang="en-US"/>
            </a:p>
          </p:txBody>
        </p:sp>
      </p:grpSp>
      <p:sp>
        <p:nvSpPr>
          <p:cNvPr id="3076" name="日期占位符 3075"/>
          <p:cNvSpPr>
            <a:spLocks noGrp="1"/>
          </p:cNvSpPr>
          <p:nvPr>
            <p:ph type="dt" sz="half" idx="2"/>
          </p:nvPr>
        </p:nvSpPr>
        <p:spPr>
          <a:xfrm>
            <a:off x="457200" y="6477000"/>
            <a:ext cx="2133600" cy="244475"/>
          </a:xfrm>
          <a:prstGeom prst="rect">
            <a:avLst/>
          </a:prstGeom>
          <a:noFill/>
          <a:ln w="9525">
            <a:noFill/>
          </a:ln>
        </p:spPr>
        <p:txBody>
          <a:bodyPr anchor="t"/>
          <a:lstStyle>
            <a:lvl1pPr>
              <a:defRPr sz="1200"/>
            </a:lvl1pPr>
          </a:lstStyle>
          <a:p>
            <a:endParaRPr lang="en-US"/>
          </a:p>
        </p:txBody>
      </p:sp>
      <p:sp>
        <p:nvSpPr>
          <p:cNvPr id="3077" name="页脚占位符 3076"/>
          <p:cNvSpPr>
            <a:spLocks noGrp="1"/>
          </p:cNvSpPr>
          <p:nvPr>
            <p:ph type="ftr" sz="quarter" idx="3"/>
          </p:nvPr>
        </p:nvSpPr>
        <p:spPr>
          <a:xfrm>
            <a:off x="3124200" y="6477000"/>
            <a:ext cx="2895600" cy="244475"/>
          </a:xfrm>
          <a:prstGeom prst="rect">
            <a:avLst/>
          </a:prstGeom>
          <a:noFill/>
          <a:ln w="9525">
            <a:noFill/>
          </a:ln>
        </p:spPr>
        <p:txBody>
          <a:bodyPr anchor="t"/>
          <a:lstStyle>
            <a:lvl1pPr algn="ctr">
              <a:defRPr sz="1200"/>
            </a:lvl1pPr>
          </a:lstStyle>
          <a:p>
            <a:endParaRPr lang="en-US"/>
          </a:p>
        </p:txBody>
      </p:sp>
      <p:sp>
        <p:nvSpPr>
          <p:cNvPr id="3078" name="灯片编号占位符 3077"/>
          <p:cNvSpPr>
            <a:spLocks noGrp="1"/>
          </p:cNvSpPr>
          <p:nvPr>
            <p:ph type="sldNum" sz="quarter" idx="4"/>
          </p:nvPr>
        </p:nvSpPr>
        <p:spPr>
          <a:xfrm>
            <a:off x="6553200" y="6477000"/>
            <a:ext cx="2133600" cy="244475"/>
          </a:xfrm>
          <a:prstGeom prst="rect">
            <a:avLst/>
          </a:prstGeom>
          <a:noFill/>
          <a:ln w="9525">
            <a:noFill/>
          </a:ln>
        </p:spPr>
        <p:txBody>
          <a:bodyPr anchor="t"/>
          <a:lstStyle>
            <a:lvl1pPr algn="r">
              <a:defRPr sz="1200"/>
            </a:lvl1pPr>
          </a:lstStyle>
          <a:p>
            <a:fld id="{9A0DB2DC-4C9A-4742-B13C-FB6460FD3503}" type="slidenum">
              <a:rPr lang="en-US"/>
            </a:fld>
            <a:endParaRPr lang="en-US"/>
          </a:p>
        </p:txBody>
      </p:sp>
      <p:grpSp>
        <p:nvGrpSpPr>
          <p:cNvPr id="3088" name="组合 3087"/>
          <p:cNvGrpSpPr/>
          <p:nvPr/>
        </p:nvGrpSpPr>
        <p:grpSpPr>
          <a:xfrm>
            <a:off x="228600" y="304800"/>
            <a:ext cx="1079500" cy="633413"/>
            <a:chOff x="2680" y="3678"/>
            <a:chExt cx="680" cy="399"/>
          </a:xfrm>
        </p:grpSpPr>
        <p:sp>
          <p:nvSpPr>
            <p:cNvPr id="3086" name="文本框 3085"/>
            <p:cNvSpPr txBox="1"/>
            <p:nvPr/>
          </p:nvSpPr>
          <p:spPr>
            <a:xfrm>
              <a:off x="2680" y="3789"/>
              <a:ext cx="680" cy="288"/>
            </a:xfrm>
            <a:prstGeom prst="rect">
              <a:avLst/>
            </a:prstGeom>
            <a:noFill/>
            <a:ln w="9525">
              <a:noFill/>
            </a:ln>
          </p:spPr>
          <p:txBody>
            <a:bodyPr>
              <a:spAutoFit/>
            </a:bodyPr>
            <a:lstStyle/>
            <a:p>
              <a:pPr lvl="0"/>
              <a:r>
                <a:rPr lang="en-US" altLang="zh-CN" sz="2400" b="1">
                  <a:solidFill>
                    <a:schemeClr val="tx2"/>
                  </a:solidFill>
                </a:rPr>
                <a:t>LOGO</a:t>
              </a:r>
              <a:endParaRPr lang="en-US" altLang="zh-CN" sz="2400" b="1">
                <a:solidFill>
                  <a:schemeClr val="tx2"/>
                </a:solidFill>
              </a:endParaRPr>
            </a:p>
          </p:txBody>
        </p:sp>
        <p:sp>
          <p:nvSpPr>
            <p:cNvPr id="3087" name="新月形 3086"/>
            <p:cNvSpPr/>
            <p:nvPr/>
          </p:nvSpPr>
          <p:spPr>
            <a:xfrm rot="5400000">
              <a:off x="2928" y="3493"/>
              <a:ext cx="172" cy="542"/>
            </a:xfrm>
            <a:prstGeom prst="moon">
              <a:avLst>
                <a:gd name="adj" fmla="val 21208"/>
              </a:avLst>
            </a:prstGeom>
            <a:solidFill>
              <a:schemeClr val="accent1"/>
            </a:solidFill>
            <a:ln w="9525">
              <a:noFill/>
            </a:ln>
          </p:spPr>
          <p:txBody>
            <a:bodyPr/>
            <a:lstStyle/>
            <a:p>
              <a:endParaRPr lang="zh-CN" altLang="en-US"/>
            </a:p>
          </p:txBody>
        </p:sp>
      </p:grpSp>
      <p:sp>
        <p:nvSpPr>
          <p:cNvPr id="3074" name="标题 3073"/>
          <p:cNvSpPr>
            <a:spLocks noGrp="1"/>
          </p:cNvSpPr>
          <p:nvPr>
            <p:ph type="ctrTitle"/>
          </p:nvPr>
        </p:nvSpPr>
        <p:spPr>
          <a:xfrm>
            <a:off x="1143000" y="2590800"/>
            <a:ext cx="7086600" cy="1012825"/>
          </a:xfrm>
          <a:prstGeom prst="rect">
            <a:avLst/>
          </a:prstGeom>
          <a:noFill/>
          <a:ln w="9525">
            <a:noFill/>
          </a:ln>
          <a:effectLst>
            <a:outerShdw dist="53882" dir="2699999" algn="ctr" rotWithShape="0">
              <a:schemeClr val="tx1"/>
            </a:outerShdw>
          </a:effectLst>
        </p:spPr>
        <p:txBody>
          <a:bodyPr anchor="ctr"/>
          <a:lstStyle>
            <a:lvl1pPr lvl="0">
              <a:defRPr sz="4800">
                <a:solidFill>
                  <a:schemeClr val="bg1"/>
                </a:solidFill>
              </a:defRPr>
            </a:lvl1pPr>
          </a:lstStyle>
          <a:p>
            <a:pPr lvl="0"/>
            <a:r>
              <a:rPr lang="en-US" altLang="zh-CN" dirty="0"/>
              <a:t>Click to edit Master title style</a:t>
            </a:r>
            <a:endParaRPr lang="en-US" altLang="zh-CN" dirty="0"/>
          </a:p>
        </p:txBody>
      </p:sp>
      <p:sp>
        <p:nvSpPr>
          <p:cNvPr id="3075" name="副标题 3074"/>
          <p:cNvSpPr>
            <a:spLocks noGrp="1"/>
          </p:cNvSpPr>
          <p:nvPr>
            <p:ph type="subTitle" idx="1"/>
          </p:nvPr>
        </p:nvSpPr>
        <p:spPr>
          <a:xfrm>
            <a:off x="1295400" y="3581400"/>
            <a:ext cx="6705600" cy="381000"/>
          </a:xfrm>
          <a:prstGeom prst="rect">
            <a:avLst/>
          </a:prstGeom>
          <a:noFill/>
          <a:ln w="9525">
            <a:noFill/>
          </a:ln>
        </p:spPr>
        <p:txBody>
          <a:bodyPr anchor="t"/>
          <a:lstStyle>
            <a:lvl1pPr marL="0" lvl="0" indent="0" algn="ctr">
              <a:buNone/>
              <a:defRPr sz="2000"/>
            </a:lvl1pPr>
            <a:lvl2pPr marL="457200" lvl="1" indent="0" algn="ctr">
              <a:buNone/>
              <a:defRPr sz="2000"/>
            </a:lvl2pPr>
            <a:lvl3pPr marL="914400" lvl="2" indent="0" algn="ctr">
              <a:buNone/>
              <a:defRPr sz="2000"/>
            </a:lvl3pPr>
            <a:lvl4pPr marL="1371600" lvl="3" indent="0" algn="ctr">
              <a:buNone/>
              <a:defRPr sz="2000"/>
            </a:lvl4pPr>
            <a:lvl5pPr marL="1828800" lvl="4" indent="0" algn="ctr">
              <a:buNone/>
              <a:defRPr sz="2000"/>
            </a:lvl5pPr>
          </a:lstStyle>
          <a:p>
            <a:pPr lvl="0"/>
            <a:r>
              <a:rPr lang="en-US" altLang="zh-CN" dirty="0"/>
              <a:t>Click to edit Master subtitle style</a:t>
            </a:r>
            <a:endParaRPr lang="en-US" altLang="zh-CN"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52930" cy="56388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en-US"/>
          </a:p>
        </p:txBody>
      </p:sp>
      <p:sp>
        <p:nvSpPr>
          <p:cNvPr id="5" name="页脚占位符 4"/>
          <p:cNvSpPr>
            <a:spLocks noGrp="1"/>
          </p:cNvSpPr>
          <p:nvPr>
            <p:ph type="ftr" sz="quarter" idx="11"/>
          </p:nvPr>
        </p:nvSpPr>
        <p:spPr/>
        <p:txBody>
          <a:bodyPr/>
          <a:lstStyle/>
          <a:p>
            <a:pPr lvl="0"/>
            <a:endParaRPr lang="en-US"/>
          </a:p>
        </p:txBody>
      </p:sp>
      <p:sp>
        <p:nvSpPr>
          <p:cNvPr id="6" name="灯片编号占位符 5"/>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2504"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828800"/>
            <a:ext cx="4032504"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en-US"/>
          </a:p>
        </p:txBody>
      </p:sp>
      <p:sp>
        <p:nvSpPr>
          <p:cNvPr id="8" name="页脚占位符 7"/>
          <p:cNvSpPr>
            <a:spLocks noGrp="1"/>
          </p:cNvSpPr>
          <p:nvPr>
            <p:ph type="ftr" sz="quarter" idx="11"/>
          </p:nvPr>
        </p:nvSpPr>
        <p:spPr/>
        <p:txBody>
          <a:bodyPr/>
          <a:lstStyle/>
          <a:p>
            <a:pPr lvl="0"/>
            <a:endParaRPr lang="en-US"/>
          </a:p>
        </p:txBody>
      </p:sp>
      <p:sp>
        <p:nvSpPr>
          <p:cNvPr id="9" name="灯片编号占位符 8"/>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en-US"/>
          </a:p>
        </p:txBody>
      </p:sp>
      <p:sp>
        <p:nvSpPr>
          <p:cNvPr id="4" name="页脚占位符 3"/>
          <p:cNvSpPr>
            <a:spLocks noGrp="1"/>
          </p:cNvSpPr>
          <p:nvPr>
            <p:ph type="ftr" sz="quarter" idx="11"/>
          </p:nvPr>
        </p:nvSpPr>
        <p:spPr/>
        <p:txBody>
          <a:bodyPr/>
          <a:lstStyle/>
          <a:p>
            <a:pPr lvl="0"/>
            <a:endParaRPr lang="en-US"/>
          </a:p>
        </p:txBody>
      </p:sp>
      <p:sp>
        <p:nvSpPr>
          <p:cNvPr id="5" name="灯片编号占位符 4"/>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en-US"/>
          </a:p>
        </p:txBody>
      </p:sp>
      <p:sp>
        <p:nvSpPr>
          <p:cNvPr id="3" name="页脚占位符 2"/>
          <p:cNvSpPr>
            <a:spLocks noGrp="1"/>
          </p:cNvSpPr>
          <p:nvPr>
            <p:ph type="ftr" sz="quarter" idx="11"/>
          </p:nvPr>
        </p:nvSpPr>
        <p:spPr/>
        <p:txBody>
          <a:bodyPr/>
          <a:lstStyle/>
          <a:p>
            <a:pPr lvl="0"/>
            <a:endParaRPr lang="en-US"/>
          </a:p>
        </p:txBody>
      </p:sp>
      <p:sp>
        <p:nvSpPr>
          <p:cNvPr id="4" name="灯片编号占位符 3"/>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US"/>
          </a:p>
        </p:txBody>
      </p:sp>
      <p:sp>
        <p:nvSpPr>
          <p:cNvPr id="6" name="页脚占位符 5"/>
          <p:cNvSpPr>
            <a:spLocks noGrp="1"/>
          </p:cNvSpPr>
          <p:nvPr>
            <p:ph type="ftr" sz="quarter" idx="11"/>
          </p:nvPr>
        </p:nvSpPr>
        <p:spPr/>
        <p:txBody>
          <a:bodyPr/>
          <a:lstStyle/>
          <a:p>
            <a:pPr lvl="0"/>
            <a:endParaRPr lang="en-US"/>
          </a:p>
        </p:txBody>
      </p:sp>
      <p:sp>
        <p:nvSpPr>
          <p:cNvPr id="7" name="灯片编号占位符 6"/>
          <p:cNvSpPr>
            <a:spLocks noGrp="1"/>
          </p:cNvSpPr>
          <p:nvPr>
            <p:ph type="sldNum" sz="quarter" idx="12"/>
          </p:nvPr>
        </p:nvSpPr>
        <p:spPr/>
        <p:txBody>
          <a:bodyPr/>
          <a:lstStyle/>
          <a:p>
            <a:pPr lvl="0"/>
            <a:fld id="{9A0DB2DC-4C9A-4742-B13C-FB6460FD3503}"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vmlDrawing" Target="../drawings/vmlDrawing1.vml"/><Relationship Id="rId14" Type="http://schemas.openxmlformats.org/officeDocument/2006/relationships/image" Target="../media/image2.png"/><Relationship Id="rId13" Type="http://schemas.openxmlformats.org/officeDocument/2006/relationships/oleObject" Target="../embeddings/oleObject1.bin"/><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51" name="对象 1050"/>
          <p:cNvGraphicFramePr/>
          <p:nvPr/>
        </p:nvGraphicFramePr>
        <p:xfrm>
          <a:off x="0" y="0"/>
          <a:ext cx="9144000" cy="1200150"/>
        </p:xfrm>
        <a:graphic>
          <a:graphicData uri="http://schemas.openxmlformats.org/presentationml/2006/ole">
            <mc:AlternateContent xmlns:mc="http://schemas.openxmlformats.org/markup-compatibility/2006">
              <mc:Choice xmlns:v="urn:schemas-microsoft-com:vml" Requires="v">
                <p:oleObj spid="_x0000_s3100" name="" r:id="rId13" imgW="9563100" imgH="1600200" progId="Photoshop.Image.6">
                  <p:embed/>
                </p:oleObj>
              </mc:Choice>
              <mc:Fallback>
                <p:oleObj name="" r:id="rId13" imgW="9563100" imgH="1600200" progId="Photoshop.Image.6">
                  <p:embed/>
                  <p:pic>
                    <p:nvPicPr>
                      <p:cNvPr id="0" name="图片 3075"/>
                      <p:cNvPicPr/>
                      <p:nvPr/>
                    </p:nvPicPr>
                    <p:blipFill>
                      <a:blip r:embed="rId14"/>
                      <a:stretch>
                        <a:fillRect/>
                      </a:stretch>
                    </p:blipFill>
                    <p:spPr>
                      <a:xfrm>
                        <a:off x="0" y="0"/>
                        <a:ext cx="9144000" cy="1200150"/>
                      </a:xfrm>
                      <a:prstGeom prst="rect">
                        <a:avLst/>
                      </a:prstGeom>
                      <a:noFill/>
                      <a:ln w="38100">
                        <a:noFill/>
                        <a:miter/>
                      </a:ln>
                    </p:spPr>
                  </p:pic>
                </p:oleObj>
              </mc:Fallback>
            </mc:AlternateContent>
          </a:graphicData>
        </a:graphic>
      </p:graphicFrame>
      <p:sp>
        <p:nvSpPr>
          <p:cNvPr id="1040" name="任意多边形 1039"/>
          <p:cNvSpPr/>
          <p:nvPr/>
        </p:nvSpPr>
        <p:spPr>
          <a:xfrm>
            <a:off x="-11112" y="280988"/>
            <a:ext cx="9155112" cy="1620837"/>
          </a:xfrm>
          <a:custGeom>
            <a:avLst/>
            <a:gdLst/>
            <a:ahLst/>
            <a:cxnLst/>
            <a:rect l="0" t="0" r="0" b="0"/>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000"/>
            </a:schemeClr>
          </a:solidFill>
          <a:ln w="9525">
            <a:noFill/>
          </a:ln>
        </p:spPr>
        <p:txBody>
          <a:bodyPr/>
          <a:lstStyle/>
          <a:p>
            <a:endParaRPr lang="zh-CN" altLang="en-US"/>
          </a:p>
        </p:txBody>
      </p:sp>
      <p:sp>
        <p:nvSpPr>
          <p:cNvPr id="1041" name="任意多边形 1040"/>
          <p:cNvSpPr/>
          <p:nvPr/>
        </p:nvSpPr>
        <p:spPr>
          <a:xfrm>
            <a:off x="-20637" y="533400"/>
            <a:ext cx="9161462" cy="1006475"/>
          </a:xfrm>
          <a:custGeom>
            <a:avLst/>
            <a:gdLst/>
            <a:ahLst/>
            <a:cxnLst/>
            <a:rect l="0" t="0" r="0" b="0"/>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w="9525">
            <a:noFill/>
          </a:ln>
        </p:spPr>
        <p:txBody>
          <a:bodyPr/>
          <a:lstStyle/>
          <a:p>
            <a:endParaRPr lang="zh-CN" altLang="en-US"/>
          </a:p>
        </p:txBody>
      </p:sp>
      <p:grpSp>
        <p:nvGrpSpPr>
          <p:cNvPr id="1042" name="组合 1041"/>
          <p:cNvGrpSpPr/>
          <p:nvPr/>
        </p:nvGrpSpPr>
        <p:grpSpPr>
          <a:xfrm>
            <a:off x="7740650" y="347663"/>
            <a:ext cx="387350" cy="366712"/>
            <a:chOff x="4752" y="1200"/>
            <a:chExt cx="288" cy="288"/>
          </a:xfrm>
        </p:grpSpPr>
        <p:sp>
          <p:nvSpPr>
            <p:cNvPr id="1043" name="椭圆 1042"/>
            <p:cNvSpPr/>
            <p:nvPr userDrawn="1"/>
          </p:nvSpPr>
          <p:spPr>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tileRect/>
            </a:gradFill>
            <a:ln w="9525">
              <a:noFill/>
            </a:ln>
          </p:spPr>
          <p:txBody>
            <a:bodyPr/>
            <a:lstStyle/>
            <a:p>
              <a:endParaRPr lang="zh-CN" altLang="en-US"/>
            </a:p>
          </p:txBody>
        </p:sp>
        <p:sp>
          <p:nvSpPr>
            <p:cNvPr id="1044" name="椭圆 1043"/>
            <p:cNvSpPr/>
            <p:nvPr userDrawn="1"/>
          </p:nvSpPr>
          <p:spPr>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tileRect/>
            </a:gradFill>
            <a:ln w="9525">
              <a:noFill/>
            </a:ln>
          </p:spPr>
          <p:txBody>
            <a:bodyPr/>
            <a:lstStyle/>
            <a:p>
              <a:endParaRPr lang="zh-CN" altLang="en-US"/>
            </a:p>
          </p:txBody>
        </p:sp>
      </p:grpSp>
      <p:grpSp>
        <p:nvGrpSpPr>
          <p:cNvPr id="1045" name="组合 1044"/>
          <p:cNvGrpSpPr/>
          <p:nvPr/>
        </p:nvGrpSpPr>
        <p:grpSpPr>
          <a:xfrm>
            <a:off x="8153400" y="53975"/>
            <a:ext cx="609600" cy="592138"/>
            <a:chOff x="4992" y="816"/>
            <a:chExt cx="576" cy="576"/>
          </a:xfrm>
        </p:grpSpPr>
        <p:sp>
          <p:nvSpPr>
            <p:cNvPr id="1046" name="椭圆 1045"/>
            <p:cNvSpPr/>
            <p:nvPr userDrawn="1"/>
          </p:nvSpPr>
          <p:spPr>
            <a:xfrm>
              <a:off x="4992" y="816"/>
              <a:ext cx="576" cy="576"/>
            </a:xfrm>
            <a:prstGeom prst="ellipse">
              <a:avLst/>
            </a:prstGeom>
            <a:solidFill>
              <a:schemeClr val="accent1">
                <a:alpha val="53000"/>
              </a:schemeClr>
            </a:solidFill>
            <a:ln w="9525">
              <a:noFill/>
            </a:ln>
          </p:spPr>
          <p:txBody>
            <a:bodyPr/>
            <a:lstStyle/>
            <a:p>
              <a:endParaRPr lang="zh-CN" altLang="en-US"/>
            </a:p>
          </p:txBody>
        </p:sp>
        <p:sp>
          <p:nvSpPr>
            <p:cNvPr id="1047" name="椭圆 1046"/>
            <p:cNvSpPr/>
            <p:nvPr userDrawn="1"/>
          </p:nvSpPr>
          <p:spPr>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tileRect/>
            </a:gradFill>
            <a:ln w="9525">
              <a:noFill/>
            </a:ln>
          </p:spPr>
          <p:txBody>
            <a:bodyPr/>
            <a:lstStyle/>
            <a:p>
              <a:endParaRPr lang="zh-CN" altLang="en-US"/>
            </a:p>
          </p:txBody>
        </p:sp>
      </p:grpSp>
      <p:grpSp>
        <p:nvGrpSpPr>
          <p:cNvPr id="1048" name="组合 1047"/>
          <p:cNvGrpSpPr/>
          <p:nvPr/>
        </p:nvGrpSpPr>
        <p:grpSpPr>
          <a:xfrm>
            <a:off x="171450" y="819150"/>
            <a:ext cx="720725" cy="762000"/>
            <a:chOff x="4992" y="816"/>
            <a:chExt cx="576" cy="576"/>
          </a:xfrm>
        </p:grpSpPr>
        <p:sp>
          <p:nvSpPr>
            <p:cNvPr id="1049" name="椭圆 1048"/>
            <p:cNvSpPr/>
            <p:nvPr userDrawn="1"/>
          </p:nvSpPr>
          <p:spPr>
            <a:xfrm>
              <a:off x="4992" y="816"/>
              <a:ext cx="576" cy="576"/>
            </a:xfrm>
            <a:prstGeom prst="ellipse">
              <a:avLst/>
            </a:prstGeom>
            <a:solidFill>
              <a:schemeClr val="tx2">
                <a:alpha val="53000"/>
              </a:schemeClr>
            </a:solidFill>
            <a:ln w="9525">
              <a:noFill/>
            </a:ln>
          </p:spPr>
          <p:txBody>
            <a:bodyPr/>
            <a:lstStyle/>
            <a:p>
              <a:endParaRPr lang="zh-CN" altLang="en-US"/>
            </a:p>
          </p:txBody>
        </p:sp>
        <p:sp>
          <p:nvSpPr>
            <p:cNvPr id="1050" name="椭圆 1049"/>
            <p:cNvSpPr/>
            <p:nvPr userDrawn="1"/>
          </p:nvSpPr>
          <p:spPr>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tileRect/>
            </a:gradFill>
            <a:ln w="9525">
              <a:noFill/>
            </a:ln>
          </p:spPr>
          <p:txBody>
            <a:bodyPr/>
            <a:lstStyle/>
            <a:p>
              <a:endParaRPr lang="zh-CN" altLang="en-US"/>
            </a:p>
          </p:txBody>
        </p:sp>
      </p:grpSp>
      <p:sp>
        <p:nvSpPr>
          <p:cNvPr id="1027" name="文本占位符 1026"/>
          <p:cNvSpPr>
            <a:spLocks noGrp="1"/>
          </p:cNvSpPr>
          <p:nvPr>
            <p:ph type="body" idx="1"/>
          </p:nvPr>
        </p:nvSpPr>
        <p:spPr>
          <a:xfrm>
            <a:off x="457200" y="1828800"/>
            <a:ext cx="8229600" cy="44958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457200" y="6400800"/>
            <a:ext cx="2133600" cy="320675"/>
          </a:xfrm>
          <a:prstGeom prst="rect">
            <a:avLst/>
          </a:prstGeom>
          <a:noFill/>
          <a:ln w="9525">
            <a:noFill/>
          </a:ln>
        </p:spPr>
        <p:txBody>
          <a:bodyPr/>
          <a:lstStyle>
            <a:lvl1pPr>
              <a:defRPr sz="1400"/>
            </a:lvl1pPr>
          </a:lstStyle>
          <a:p>
            <a:pPr lvl="0"/>
            <a:endParaRPr lang="en-US"/>
          </a:p>
        </p:txBody>
      </p:sp>
      <p:sp>
        <p:nvSpPr>
          <p:cNvPr id="1029" name="页脚占位符 1028"/>
          <p:cNvSpPr>
            <a:spLocks noGrp="1"/>
          </p:cNvSpPr>
          <p:nvPr>
            <p:ph type="ftr" sz="quarter" idx="3"/>
          </p:nvPr>
        </p:nvSpPr>
        <p:spPr>
          <a:xfrm>
            <a:off x="3124200" y="6400800"/>
            <a:ext cx="2895600" cy="320675"/>
          </a:xfrm>
          <a:prstGeom prst="rect">
            <a:avLst/>
          </a:prstGeom>
          <a:noFill/>
          <a:ln w="9525">
            <a:noFill/>
          </a:ln>
        </p:spPr>
        <p:txBody>
          <a:bodyPr/>
          <a:lstStyle>
            <a:lvl1pPr algn="ctr">
              <a:defRPr sz="1400"/>
            </a:lvl1pPr>
          </a:lstStyle>
          <a:p>
            <a:pPr lvl="0"/>
            <a:endParaRPr lang="en-US"/>
          </a:p>
        </p:txBody>
      </p:sp>
      <p:sp>
        <p:nvSpPr>
          <p:cNvPr id="1030" name="灯片编号占位符 1029"/>
          <p:cNvSpPr>
            <a:spLocks noGrp="1"/>
          </p:cNvSpPr>
          <p:nvPr>
            <p:ph type="sldNum" sz="quarter" idx="4"/>
          </p:nvPr>
        </p:nvSpPr>
        <p:spPr>
          <a:xfrm>
            <a:off x="6553200" y="6400800"/>
            <a:ext cx="2133600" cy="320675"/>
          </a:xfrm>
          <a:prstGeom prst="rect">
            <a:avLst/>
          </a:prstGeom>
          <a:noFill/>
          <a:ln w="9525">
            <a:noFill/>
          </a:ln>
        </p:spPr>
        <p:txBody>
          <a:bodyPr/>
          <a:lstStyle>
            <a:lvl1pPr algn="r">
              <a:defRPr sz="1400"/>
            </a:lvl1pPr>
          </a:lstStyle>
          <a:p>
            <a:pPr lvl="0"/>
            <a:fld id="{9A0DB2DC-4C9A-4742-B13C-FB6460FD3503}" type="slidenum">
              <a:rPr lang="en-US"/>
            </a:fld>
            <a:endParaRPr lang="en-US"/>
          </a:p>
        </p:txBody>
      </p:sp>
      <p:sp>
        <p:nvSpPr>
          <p:cNvPr id="1026" name="标题 1025"/>
          <p:cNvSpPr>
            <a:spLocks noGrp="1"/>
          </p:cNvSpPr>
          <p:nvPr>
            <p:ph type="title"/>
          </p:nvPr>
        </p:nvSpPr>
        <p:spPr>
          <a:xfrm>
            <a:off x="914400" y="685800"/>
            <a:ext cx="7391400" cy="563563"/>
          </a:xfrm>
          <a:prstGeom prst="rect">
            <a:avLst/>
          </a:prstGeom>
          <a:noFill/>
          <a:ln w="9525">
            <a:noFill/>
          </a:ln>
        </p:spPr>
        <p:txBody>
          <a:bodyPr anchor="ctr"/>
          <a:lstStyle/>
          <a:p>
            <a:pPr lvl="0"/>
            <a:r>
              <a:rPr lang="en-US" altLang="zh-CN" dirty="0"/>
              <a:t>Click to edit Master title style</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v"/>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22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p:nvPr>
        </p:nvSpPr>
        <p:spPr>
          <a:xfrm>
            <a:off x="1104900" y="2419350"/>
            <a:ext cx="7086600" cy="1012825"/>
          </a:xfrm>
        </p:spPr>
        <p:txBody>
          <a:bodyPr anchor="ctr"/>
          <a:lstStyle/>
          <a:p>
            <a:pPr defTabSz="914400">
              <a:buSzPct val="100000"/>
            </a:pPr>
            <a:r>
              <a:rPr lang="en-US" altLang="zh-CN" sz="3600" kern="1200" baseline="0" dirty="0">
                <a:solidFill>
                  <a:srgbClr val="FF0000"/>
                </a:solidFill>
                <a:latin typeface="黑体" panose="02010609060101010101" charset="-122"/>
                <a:ea typeface="黑体" panose="02010609060101010101" charset="-122"/>
              </a:rPr>
              <a:t> </a:t>
            </a:r>
            <a:r>
              <a:rPr lang="zh-CN" altLang="en-US" sz="3600" kern="1200" baseline="0" dirty="0" smtClean="0">
                <a:solidFill>
                  <a:srgbClr val="FF0000"/>
                </a:solidFill>
                <a:latin typeface="黑体" panose="02010609060101010101" charset="-122"/>
                <a:ea typeface="黑体" panose="02010609060101010101" charset="-122"/>
              </a:rPr>
              <a:t>临</a:t>
            </a:r>
            <a:r>
              <a:rPr lang="zh-CN" altLang="en-US" sz="3600" kern="1200" baseline="0" dirty="0">
                <a:solidFill>
                  <a:srgbClr val="FF0000"/>
                </a:solidFill>
                <a:latin typeface="黑体" panose="02010609060101010101" charset="-122"/>
                <a:ea typeface="黑体" panose="02010609060101010101" charset="-122"/>
              </a:rPr>
              <a:t>床</a:t>
            </a:r>
            <a:r>
              <a:rPr lang="zh-CN" altLang="en-US" sz="3600" kern="1200" baseline="0" dirty="0" smtClean="0">
                <a:solidFill>
                  <a:srgbClr val="FF0000"/>
                </a:solidFill>
                <a:latin typeface="黑体" panose="02010609060101010101" charset="-122"/>
                <a:ea typeface="黑体" panose="02010609060101010101" charset="-122"/>
              </a:rPr>
              <a:t>试</a:t>
            </a:r>
            <a:r>
              <a:rPr lang="zh-CN" altLang="en-US" sz="3600" dirty="0" smtClean="0">
                <a:solidFill>
                  <a:srgbClr val="FF0000"/>
                </a:solidFill>
                <a:latin typeface="黑体" panose="02010609060101010101" charset="-122"/>
                <a:ea typeface="黑体" panose="02010609060101010101" charset="-122"/>
              </a:rPr>
              <a:t>验方案的设计</a:t>
            </a:r>
            <a:endParaRPr lang="zh-CN" altLang="en-US" sz="3600" kern="1200" baseline="0" dirty="0">
              <a:solidFill>
                <a:srgbClr val="FF0000"/>
              </a:solidFill>
              <a:latin typeface="黑体" panose="02010609060101010101" charset="-122"/>
              <a:ea typeface="黑体" panose="02010609060101010101" charset="-122"/>
            </a:endParaRPr>
          </a:p>
        </p:txBody>
      </p:sp>
      <p:sp>
        <p:nvSpPr>
          <p:cNvPr id="2051" name="副标题 2050"/>
          <p:cNvSpPr>
            <a:spLocks noGrp="1"/>
          </p:cNvSpPr>
          <p:nvPr>
            <p:ph type="subTitle" idx="1"/>
          </p:nvPr>
        </p:nvSpPr>
        <p:spPr>
          <a:xfrm>
            <a:off x="1295400" y="3542030"/>
            <a:ext cx="6705600" cy="1481455"/>
          </a:xfrm>
        </p:spPr>
        <p:txBody>
          <a:bodyPr anchor="t"/>
          <a:lstStyle/>
          <a:p>
            <a:pPr defTabSz="914400">
              <a:lnSpc>
                <a:spcPct val="90000"/>
              </a:lnSpc>
              <a:buSzPct val="100000"/>
            </a:pPr>
            <a:r>
              <a:rPr lang="en-US" altLang="zh-CN" sz="2800" b="1" kern="1200" baseline="0">
                <a:latin typeface="黑体" panose="02010609060101010101" charset="-122"/>
                <a:ea typeface="黑体" panose="02010609060101010101" charset="-122"/>
                <a:cs typeface="黑体" panose="02010609060101010101" charset="-122"/>
              </a:rPr>
              <a:t> </a:t>
            </a:r>
            <a:r>
              <a:rPr lang="zh-CN" altLang="en-US" sz="2800" b="1" kern="1200" baseline="0">
                <a:latin typeface="黑体" panose="02010609060101010101" charset="-122"/>
                <a:ea typeface="黑体" panose="02010609060101010101" charset="-122"/>
                <a:cs typeface="黑体" panose="02010609060101010101" charset="-122"/>
              </a:rPr>
              <a:t>寇秋爱  </a:t>
            </a:r>
            <a:r>
              <a:rPr lang="en-US" altLang="zh-CN" sz="2800" b="1" kern="1200" baseline="0">
                <a:latin typeface="黑体" panose="02010609060101010101" charset="-122"/>
                <a:ea typeface="黑体" panose="02010609060101010101" charset="-122"/>
                <a:cs typeface="黑体" panose="02010609060101010101" charset="-122"/>
              </a:rPr>
              <a:t>KQA2015206</a:t>
            </a:r>
            <a:r>
              <a:rPr lang="zh-CN" altLang="en-US" sz="2800" b="1" kern="1200" baseline="0">
                <a:latin typeface="黑体" panose="02010609060101010101" charset="-122"/>
                <a:ea typeface="黑体" panose="02010609060101010101" charset="-122"/>
                <a:cs typeface="黑体" panose="02010609060101010101" charset="-122"/>
              </a:rPr>
              <a:t>  </a:t>
            </a:r>
            <a:endParaRPr lang="zh-CN" altLang="en-US" sz="2800" b="1" kern="1200" baseline="0">
              <a:latin typeface="黑体" panose="02010609060101010101" charset="-122"/>
              <a:ea typeface="黑体" panose="02010609060101010101" charset="-122"/>
              <a:cs typeface="黑体" panose="02010609060101010101" charset="-122"/>
            </a:endParaRPr>
          </a:p>
          <a:p>
            <a:pPr defTabSz="914400">
              <a:lnSpc>
                <a:spcPct val="90000"/>
              </a:lnSpc>
              <a:buSzPct val="100000"/>
            </a:pPr>
            <a:r>
              <a:rPr lang="zh-CN" altLang="en-US" sz="2800" b="1" kern="1200" baseline="0">
                <a:latin typeface="黑体" panose="02010609060101010101" charset="-122"/>
                <a:ea typeface="黑体" panose="02010609060101010101" charset="-122"/>
                <a:cs typeface="黑体" panose="02010609060101010101" charset="-122"/>
              </a:rPr>
              <a:t>    </a:t>
            </a:r>
            <a:endParaRPr lang="zh-CN" altLang="en-US" sz="2800" b="1" kern="1200" baseline="0">
              <a:latin typeface="黑体" panose="02010609060101010101" charset="-122"/>
              <a:ea typeface="黑体" panose="02010609060101010101" charset="-122"/>
              <a:cs typeface="黑体" panose="02010609060101010101" charset="-122"/>
            </a:endParaRPr>
          </a:p>
          <a:p>
            <a:pPr defTabSz="914400">
              <a:lnSpc>
                <a:spcPct val="90000"/>
              </a:lnSpc>
              <a:buSzPct val="100000"/>
            </a:pPr>
            <a:r>
              <a:rPr lang="zh-CN" altLang="en-US" sz="2800" b="1" kern="1200" baseline="0">
                <a:latin typeface="黑体" panose="02010609060101010101" charset="-122"/>
                <a:ea typeface="黑体" panose="02010609060101010101" charset="-122"/>
                <a:cs typeface="黑体" panose="02010609060101010101" charset="-122"/>
              </a:rPr>
              <a:t>        </a:t>
            </a:r>
            <a:endParaRPr lang="zh-CN" altLang="en-US" sz="2800" b="1" kern="1200" baseline="0">
              <a:latin typeface="黑体" panose="02010609060101010101" charset="-122"/>
              <a:ea typeface="黑体" panose="02010609060101010101" charset="-122"/>
              <a:cs typeface="黑体" panose="02010609060101010101" charset="-122"/>
            </a:endParaRPr>
          </a:p>
        </p:txBody>
      </p:sp>
      <p:pic>
        <p:nvPicPr>
          <p:cNvPr id="2" name="图片 1" descr="576034537444844499"/>
          <p:cNvPicPr>
            <a:picLocks noChangeAspect="1"/>
          </p:cNvPicPr>
          <p:nvPr/>
        </p:nvPicPr>
        <p:blipFill>
          <a:blip r:embed="rId1"/>
          <a:stretch>
            <a:fillRect/>
          </a:stretch>
        </p:blipFill>
        <p:spPr>
          <a:xfrm>
            <a:off x="71120" y="41275"/>
            <a:ext cx="1545590" cy="144526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219200" y="685800"/>
            <a:ext cx="60960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a:t>
            </a:r>
            <a:r>
              <a:rPr lang="zh-CN" altLang="en-US" sz="3200" dirty="0">
                <a:solidFill>
                  <a:srgbClr val="FF0000"/>
                </a:solidFill>
                <a:latin typeface="黑体" panose="02010609060101010101" charset="-122"/>
                <a:ea typeface="黑体" panose="02010609060101010101" charset="-122"/>
                <a:sym typeface="+mn-ea"/>
              </a:rPr>
              <a:t>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400" b="1">
              <a:latin typeface="宋体" panose="02010600030101010101" pitchFamily="2" charset="-122"/>
              <a:ea typeface="宋体" panose="02010600030101010101" pitchFamily="2" charset="-122"/>
              <a:sym typeface="+mn-ea"/>
            </a:endParaRPr>
          </a:p>
          <a:p>
            <a:pPr marL="0" indent="0">
              <a:lnSpc>
                <a:spcPct val="150000"/>
              </a:lnSpc>
              <a:buNone/>
            </a:pPr>
            <a:r>
              <a:rPr lang="zh-CN" altLang="en-US" sz="2400" b="1">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  </a:t>
            </a:r>
            <a:endParaRPr lang="zh-CN" altLang="en-US" sz="2000" b="1">
              <a:ea typeface="宋体" panose="02010600030101010101" pitchFamily="2" charset="-122"/>
            </a:endParaRPr>
          </a:p>
          <a:p>
            <a:pPr marL="0" indent="0">
              <a:buNone/>
            </a:pPr>
            <a:endParaRPr lang="zh-CN" altLang="en-US" b="1">
              <a:ea typeface="宋体" panose="02010600030101010101" pitchFamily="2" charset="-122"/>
            </a:endParaRPr>
          </a:p>
          <a:p>
            <a:pPr marL="0" indent="0">
              <a:buNone/>
            </a:pPr>
            <a:endParaRPr lang="zh-CN" altLang="en-US" b="1">
              <a:ea typeface="宋体" panose="02010600030101010101" pitchFamily="2" charset="-122"/>
            </a:endParaRPr>
          </a:p>
          <a:p>
            <a:pPr marL="0" indent="0">
              <a:buNone/>
            </a:pPr>
            <a:r>
              <a:rPr lang="en-US" altLang="zh-CN" b="1"/>
              <a:t>    </a:t>
            </a:r>
            <a:r>
              <a:rPr lang="zh-CN" altLang="en-US" sz="2400" b="1">
                <a:ea typeface="宋体" panose="02010600030101010101" pitchFamily="2" charset="-122"/>
              </a:rPr>
              <a:t>     </a:t>
            </a:r>
            <a:endParaRPr lang="en-US" altLang="zh-CN" sz="2000">
              <a:solidFill>
                <a:schemeClr val="tx2"/>
              </a:solidFill>
            </a:endParaRPr>
          </a:p>
          <a:p>
            <a:pPr>
              <a:buNone/>
            </a:pPr>
            <a:endParaRPr lang="en-US" altLang="zh-CN" sz="1200">
              <a:solidFill>
                <a:schemeClr val="tx2"/>
              </a:solidFill>
            </a:endParaRPr>
          </a:p>
        </p:txBody>
      </p:sp>
      <p:sp>
        <p:nvSpPr>
          <p:cNvPr id="2" name="矩形 1"/>
          <p:cNvSpPr/>
          <p:nvPr/>
        </p:nvSpPr>
        <p:spPr>
          <a:xfrm>
            <a:off x="914400" y="1524000"/>
            <a:ext cx="7467600" cy="3785652"/>
          </a:xfrm>
          <a:prstGeom prst="rect">
            <a:avLst/>
          </a:prstGeom>
        </p:spPr>
        <p:txBody>
          <a:bodyPr wrap="square">
            <a:spAutoFit/>
          </a:bodyPr>
          <a:lstStyle/>
          <a:p>
            <a:r>
              <a:rPr lang="en-US" altLang="zh-CN" sz="2000" b="1" dirty="0" smtClean="0"/>
              <a:t>                          </a:t>
            </a:r>
            <a:r>
              <a:rPr lang="zh-CN" altLang="zh-CN" sz="2000" b="1" dirty="0" smtClean="0"/>
              <a:t>随</a:t>
            </a:r>
            <a:r>
              <a:rPr lang="zh-CN" altLang="zh-CN" sz="2000" b="1" dirty="0"/>
              <a:t>机对照试验：金标准</a:t>
            </a:r>
            <a:endParaRPr lang="zh-CN" altLang="zh-CN" sz="2000" dirty="0"/>
          </a:p>
          <a:p>
            <a:r>
              <a:rPr lang="en-US" altLang="zh-CN" sz="2000" b="1" dirty="0" smtClean="0"/>
              <a:t>        </a:t>
            </a:r>
            <a:r>
              <a:rPr lang="zh-CN" altLang="zh-CN" sz="2000" b="1" dirty="0" smtClean="0"/>
              <a:t>随</a:t>
            </a:r>
            <a:r>
              <a:rPr lang="zh-CN" altLang="zh-CN" sz="2000" b="1" dirty="0"/>
              <a:t>机对照试验（</a:t>
            </a:r>
            <a:r>
              <a:rPr lang="en-US" altLang="zh-CN" sz="2000" b="1" dirty="0" err="1"/>
              <a:t>rando,ised</a:t>
            </a:r>
            <a:r>
              <a:rPr lang="en-US" altLang="zh-CN" sz="2000" b="1" dirty="0"/>
              <a:t> controlled </a:t>
            </a:r>
            <a:r>
              <a:rPr lang="en-US" altLang="zh-CN" sz="2000" b="1" dirty="0" smtClean="0"/>
              <a:t>trials</a:t>
            </a:r>
            <a:r>
              <a:rPr lang="zh-CN" altLang="en-US" sz="2000" b="1" dirty="0" smtClean="0"/>
              <a:t>，</a:t>
            </a:r>
            <a:r>
              <a:rPr lang="en-US" altLang="zh-CN" sz="2000" b="1" dirty="0" smtClean="0"/>
              <a:t>RCT</a:t>
            </a:r>
            <a:r>
              <a:rPr lang="zh-CN" altLang="zh-CN" sz="2000" b="1" dirty="0" smtClean="0"/>
              <a:t>）</a:t>
            </a:r>
            <a:r>
              <a:rPr lang="zh-CN" altLang="zh-CN" sz="2000" b="1" dirty="0"/>
              <a:t>是临床研究避免选择偏倚和混杂因</a:t>
            </a:r>
            <a:r>
              <a:rPr lang="zh-CN" altLang="zh-CN" sz="2000" b="1" dirty="0" smtClean="0"/>
              <a:t>素的</a:t>
            </a:r>
            <a:r>
              <a:rPr lang="zh-CN" altLang="zh-CN" sz="2000" b="1" dirty="0">
                <a:solidFill>
                  <a:srgbClr val="FF0000"/>
                </a:solidFill>
              </a:rPr>
              <a:t>唯一方法</a:t>
            </a:r>
            <a:r>
              <a:rPr lang="zh-CN" altLang="zh-CN" sz="2000" b="1" dirty="0"/>
              <a:t>。</a:t>
            </a:r>
            <a:endParaRPr lang="zh-CN" altLang="zh-CN" sz="2000" b="1" dirty="0"/>
          </a:p>
          <a:p>
            <a:r>
              <a:rPr lang="en-US" altLang="zh-CN" sz="2000" b="1" dirty="0" smtClean="0"/>
              <a:t>        </a:t>
            </a:r>
            <a:r>
              <a:rPr lang="zh-CN" altLang="zh-CN" sz="2000" b="1" dirty="0" smtClean="0"/>
              <a:t>随</a:t>
            </a:r>
            <a:r>
              <a:rPr lang="zh-CN" altLang="zh-CN" sz="2000" b="1" dirty="0"/>
              <a:t>机对照试验的标志：参与者分配到暴露因素中纯粹是随机的</a:t>
            </a:r>
            <a:r>
              <a:rPr lang="zh-CN" altLang="zh-CN" sz="2000" b="1" dirty="0" smtClean="0"/>
              <a:t>。</a:t>
            </a:r>
            <a:endParaRPr lang="zh-CN" altLang="zh-CN" sz="2000" b="1" dirty="0"/>
          </a:p>
          <a:p>
            <a:r>
              <a:rPr lang="en-US" altLang="zh-CN" sz="2000" b="1" dirty="0" smtClean="0"/>
              <a:t>        </a:t>
            </a:r>
            <a:r>
              <a:rPr lang="zh-CN" altLang="zh-CN" sz="2000" b="1" dirty="0" smtClean="0"/>
              <a:t>随</a:t>
            </a:r>
            <a:r>
              <a:rPr lang="zh-CN" altLang="zh-CN" sz="2000" b="1" dirty="0"/>
              <a:t>机对照试验的缺点：</a:t>
            </a:r>
            <a:endParaRPr lang="zh-CN" altLang="zh-CN" sz="2000" b="1" dirty="0"/>
          </a:p>
          <a:p>
            <a:r>
              <a:rPr lang="en-US" altLang="zh-CN" sz="2000" b="1" dirty="0" smtClean="0"/>
              <a:t>        </a:t>
            </a:r>
            <a:r>
              <a:rPr lang="zh-CN" altLang="zh-CN" sz="2000" b="1" dirty="0" smtClean="0"/>
              <a:t>有</a:t>
            </a:r>
            <a:r>
              <a:rPr lang="zh-CN" altLang="zh-CN" sz="2000" b="1" dirty="0"/>
              <a:t>内部真实性（它按计划进行了检测），但是可能没有外部真实性（推广到更大区域的程度）。和观察性研究不同，随机对照试验只纳入通过筛查程序的志愿者。</a:t>
            </a:r>
            <a:endParaRPr lang="zh-CN" altLang="zh-CN" sz="2000" b="1" dirty="0"/>
          </a:p>
          <a:p>
            <a:r>
              <a:rPr lang="en-US" altLang="zh-CN" sz="2000" b="1" dirty="0" smtClean="0"/>
              <a:t>        </a:t>
            </a:r>
            <a:r>
              <a:rPr lang="zh-CN" altLang="zh-CN" sz="2000" b="1" dirty="0" smtClean="0"/>
              <a:t>另</a:t>
            </a:r>
            <a:r>
              <a:rPr lang="zh-CN" altLang="zh-CN" sz="2000" b="1" dirty="0"/>
              <a:t>一个限</a:t>
            </a:r>
            <a:r>
              <a:rPr lang="zh-CN" altLang="zh-CN" sz="2000" b="1" dirty="0" smtClean="0"/>
              <a:t>制</a:t>
            </a:r>
            <a:r>
              <a:rPr lang="zh-CN" altLang="en-US" sz="2000" b="1" dirty="0" smtClean="0"/>
              <a:t>：</a:t>
            </a:r>
            <a:r>
              <a:rPr lang="zh-CN" altLang="zh-CN" sz="2000" b="1" dirty="0" smtClean="0"/>
              <a:t>随</a:t>
            </a:r>
            <a:r>
              <a:rPr lang="zh-CN" altLang="zh-CN" sz="2000" b="1" dirty="0"/>
              <a:t>机对照试验中有些情况下</a:t>
            </a:r>
            <a:r>
              <a:rPr lang="zh-CN" altLang="zh-CN" sz="2000" b="1" dirty="0" smtClean="0"/>
              <a:t>是</a:t>
            </a:r>
            <a:r>
              <a:rPr lang="zh-CN" altLang="en-US" sz="2000" b="1" dirty="0" smtClean="0"/>
              <a:t>不能</a:t>
            </a:r>
            <a:r>
              <a:rPr lang="zh-CN" altLang="zh-CN" sz="2000" b="1" dirty="0" smtClean="0"/>
              <a:t>用</a:t>
            </a:r>
            <a:r>
              <a:rPr lang="zh-CN" altLang="zh-CN" sz="2000" b="1" dirty="0"/>
              <a:t>的，因为故意暴露于危险状态（如毒素、细菌或其他有害因素）是不道德的。和队列研究一样，随机对照试验费用相当</a:t>
            </a:r>
            <a:r>
              <a:rPr lang="zh-CN" altLang="zh-CN" sz="2000" b="1" dirty="0" smtClean="0"/>
              <a:t>高</a:t>
            </a:r>
            <a:r>
              <a:rPr lang="zh-CN" altLang="en-US" sz="2000" b="1" dirty="0" smtClean="0"/>
              <a:t>。</a:t>
            </a:r>
            <a:endParaRPr lang="zh-CN" altLang="zh-CN" sz="20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295400" y="685800"/>
            <a:ext cx="62484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a:t>
            </a:r>
            <a:r>
              <a:rPr lang="zh-CN" altLang="en-US" sz="3200" dirty="0">
                <a:solidFill>
                  <a:srgbClr val="FF0000"/>
                </a:solidFill>
                <a:latin typeface="黑体" panose="02010609060101010101" charset="-122"/>
                <a:ea typeface="黑体" panose="02010609060101010101" charset="-122"/>
                <a:sym typeface="+mn-ea"/>
              </a:rPr>
              <a:t>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400" b="1">
              <a:latin typeface="宋体" panose="02010600030101010101" pitchFamily="2" charset="-122"/>
              <a:ea typeface="宋体" panose="02010600030101010101" pitchFamily="2" charset="-122"/>
              <a:sym typeface="+mn-ea"/>
            </a:endParaRPr>
          </a:p>
          <a:p>
            <a:pPr marL="0" indent="0">
              <a:lnSpc>
                <a:spcPct val="150000"/>
              </a:lnSpc>
              <a:buNone/>
            </a:pPr>
            <a:r>
              <a:rPr lang="zh-CN" altLang="en-US" sz="2400" b="1">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  </a:t>
            </a:r>
            <a:endParaRPr lang="zh-CN" altLang="en-US" sz="2000" b="1">
              <a:ea typeface="宋体" panose="02010600030101010101" pitchFamily="2" charset="-122"/>
            </a:endParaRPr>
          </a:p>
          <a:p>
            <a:pPr marL="0" indent="0">
              <a:buNone/>
            </a:pPr>
            <a:endParaRPr lang="zh-CN" altLang="en-US" b="1">
              <a:ea typeface="宋体" panose="02010600030101010101" pitchFamily="2" charset="-122"/>
            </a:endParaRPr>
          </a:p>
          <a:p>
            <a:pPr marL="0" indent="0">
              <a:buNone/>
            </a:pPr>
            <a:endParaRPr lang="zh-CN" altLang="en-US" b="1">
              <a:ea typeface="宋体" panose="02010600030101010101" pitchFamily="2" charset="-122"/>
            </a:endParaRPr>
          </a:p>
          <a:p>
            <a:pPr marL="0" indent="0">
              <a:buNone/>
            </a:pPr>
            <a:r>
              <a:rPr lang="en-US" altLang="zh-CN" b="1"/>
              <a:t>    </a:t>
            </a:r>
            <a:r>
              <a:rPr lang="zh-CN" altLang="en-US" sz="2400" b="1">
                <a:ea typeface="宋体" panose="02010600030101010101" pitchFamily="2" charset="-122"/>
              </a:rPr>
              <a:t>     </a:t>
            </a:r>
            <a:endParaRPr lang="en-US" altLang="zh-CN" sz="2000">
              <a:solidFill>
                <a:schemeClr val="tx2"/>
              </a:solidFill>
            </a:endParaRPr>
          </a:p>
          <a:p>
            <a:pPr>
              <a:buNone/>
            </a:pPr>
            <a:endParaRPr lang="en-US" altLang="zh-CN" sz="1200">
              <a:solidFill>
                <a:schemeClr val="tx2"/>
              </a:solidFill>
            </a:endParaRPr>
          </a:p>
        </p:txBody>
      </p:sp>
      <p:graphicFrame>
        <p:nvGraphicFramePr>
          <p:cNvPr id="3" name="表格 2"/>
          <p:cNvGraphicFramePr>
            <a:graphicFrameLocks noGrp="1"/>
          </p:cNvGraphicFramePr>
          <p:nvPr/>
        </p:nvGraphicFramePr>
        <p:xfrm>
          <a:off x="990600" y="1295400"/>
          <a:ext cx="7543800" cy="4817534"/>
        </p:xfrm>
        <a:graphic>
          <a:graphicData uri="http://schemas.openxmlformats.org/drawingml/2006/table">
            <a:tbl>
              <a:tblPr firstRow="1" firstCol="1" bandRow="1">
                <a:tableStyleId>{5C22544A-7EE6-4342-B048-85BDC9FD1C3A}</a:tableStyleId>
              </a:tblPr>
              <a:tblGrid>
                <a:gridCol w="1431795"/>
                <a:gridCol w="6112005"/>
              </a:tblGrid>
              <a:tr h="244263">
                <a:tc>
                  <a:txBody>
                    <a:bodyPr/>
                    <a:lstStyle/>
                    <a:p>
                      <a:pPr algn="just">
                        <a:spcAft>
                          <a:spcPts val="0"/>
                        </a:spcAft>
                      </a:pPr>
                      <a:r>
                        <a:rPr lang="zh-CN" sz="1800" b="1" kern="100" dirty="0">
                          <a:effectLst/>
                        </a:rPr>
                        <a:t>证据质量</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1800" b="1" kern="100">
                          <a:effectLst/>
                        </a:rPr>
                        <a:t> </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r>
              <a:tr h="488527">
                <a:tc>
                  <a:txBody>
                    <a:bodyPr/>
                    <a:lstStyle/>
                    <a:p>
                      <a:pPr algn="just">
                        <a:spcAft>
                          <a:spcPts val="0"/>
                        </a:spcAft>
                      </a:pPr>
                      <a:r>
                        <a:rPr lang="zh-CN" sz="1800" b="1" kern="100" dirty="0">
                          <a:effectLst/>
                        </a:rPr>
                        <a:t>Ⅰ级证据</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来自至少一个设计良好的</a:t>
                      </a:r>
                      <a:r>
                        <a:rPr lang="zh-CN" sz="1800" b="1" kern="100" dirty="0">
                          <a:solidFill>
                            <a:srgbClr val="FF0000"/>
                          </a:solidFill>
                          <a:effectLst/>
                        </a:rPr>
                        <a:t>随机对照临床试验</a:t>
                      </a:r>
                      <a:r>
                        <a:rPr lang="zh-CN" sz="1800" b="1" kern="100" dirty="0">
                          <a:effectLst/>
                        </a:rPr>
                        <a:t>中获得的证据</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244263">
                <a:tc>
                  <a:txBody>
                    <a:bodyPr/>
                    <a:lstStyle/>
                    <a:p>
                      <a:pPr algn="just">
                        <a:spcAft>
                          <a:spcPts val="0"/>
                        </a:spcAft>
                      </a:pPr>
                      <a:r>
                        <a:rPr lang="zh-CN" sz="1800" b="1" kern="100">
                          <a:effectLst/>
                        </a:rPr>
                        <a:t>Ⅱ</a:t>
                      </a:r>
                      <a:r>
                        <a:rPr lang="en-US" sz="1800" b="1" kern="100">
                          <a:effectLst/>
                        </a:rPr>
                        <a:t>-1</a:t>
                      </a:r>
                      <a:r>
                        <a:rPr lang="zh-CN" sz="1800" b="1" kern="100">
                          <a:effectLst/>
                        </a:rPr>
                        <a:t>级证据</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来自设计良好的非随机对照试验中获得的证据</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488527">
                <a:tc>
                  <a:txBody>
                    <a:bodyPr/>
                    <a:lstStyle/>
                    <a:p>
                      <a:pPr algn="just">
                        <a:spcAft>
                          <a:spcPts val="0"/>
                        </a:spcAft>
                      </a:pPr>
                      <a:r>
                        <a:rPr lang="zh-CN" sz="1800" b="1" kern="100">
                          <a:effectLst/>
                        </a:rPr>
                        <a:t>Ⅱ</a:t>
                      </a:r>
                      <a:r>
                        <a:rPr lang="en-US" sz="1800" b="1" kern="100">
                          <a:effectLst/>
                        </a:rPr>
                        <a:t>-2</a:t>
                      </a:r>
                      <a:r>
                        <a:rPr lang="zh-CN" sz="1800" b="1" kern="100">
                          <a:effectLst/>
                        </a:rPr>
                        <a:t>级证据</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来自设计良好的队列研究或病例对照研究（最好多中心研究）的证据</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732790">
                <a:tc>
                  <a:txBody>
                    <a:bodyPr/>
                    <a:lstStyle/>
                    <a:p>
                      <a:pPr algn="just">
                        <a:spcAft>
                          <a:spcPts val="0"/>
                        </a:spcAft>
                      </a:pPr>
                      <a:r>
                        <a:rPr lang="zh-CN" sz="1800" b="1" kern="100">
                          <a:effectLst/>
                        </a:rPr>
                        <a:t>Ⅱ</a:t>
                      </a:r>
                      <a:r>
                        <a:rPr lang="en-US" sz="1800" b="1" kern="100">
                          <a:effectLst/>
                        </a:rPr>
                        <a:t>-3</a:t>
                      </a:r>
                      <a:r>
                        <a:rPr lang="zh-CN" sz="1800" b="1" kern="100">
                          <a:effectLst/>
                        </a:rPr>
                        <a:t>级证据</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来自多个时间序列的、带有或不带有干预的研究得出的证据。非对照试验中得出的差异极为明显的结果有时也可作为这一等级的证据</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488527">
                <a:tc>
                  <a:txBody>
                    <a:bodyPr/>
                    <a:lstStyle/>
                    <a:p>
                      <a:pPr algn="just">
                        <a:spcAft>
                          <a:spcPts val="0"/>
                        </a:spcAft>
                      </a:pPr>
                      <a:r>
                        <a:rPr lang="zh-CN" sz="1800" b="1" kern="100">
                          <a:effectLst/>
                        </a:rPr>
                        <a:t>Ⅲ级证据</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来自</a:t>
                      </a:r>
                      <a:r>
                        <a:rPr lang="zh-CN" sz="1800" b="1" kern="100" dirty="0">
                          <a:solidFill>
                            <a:srgbClr val="FF0000"/>
                          </a:solidFill>
                          <a:effectLst/>
                        </a:rPr>
                        <a:t>临床经验</a:t>
                      </a:r>
                      <a:r>
                        <a:rPr lang="zh-CN" sz="1800" b="1" kern="100" dirty="0">
                          <a:effectLst/>
                        </a:rPr>
                        <a:t>、</a:t>
                      </a:r>
                      <a:r>
                        <a:rPr lang="zh-CN" sz="1800" b="1" kern="100" dirty="0">
                          <a:solidFill>
                            <a:srgbClr val="FF0000"/>
                          </a:solidFill>
                          <a:effectLst/>
                        </a:rPr>
                        <a:t>描述性研究</a:t>
                      </a:r>
                      <a:r>
                        <a:rPr lang="zh-CN" sz="1800" b="1" kern="100" dirty="0">
                          <a:effectLst/>
                        </a:rPr>
                        <a:t>或专家委员会报告的权威意见</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244263">
                <a:tc>
                  <a:txBody>
                    <a:bodyPr/>
                    <a:lstStyle/>
                    <a:p>
                      <a:pPr algn="just">
                        <a:spcAft>
                          <a:spcPts val="0"/>
                        </a:spcAft>
                      </a:pPr>
                      <a:r>
                        <a:rPr lang="zh-CN" sz="1800" b="1" kern="100">
                          <a:effectLst/>
                        </a:rPr>
                        <a:t>推荐强度</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1800" b="1" kern="100" dirty="0">
                          <a:effectLst/>
                        </a:rPr>
                        <a:t> </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244263">
                <a:tc>
                  <a:txBody>
                    <a:bodyPr/>
                    <a:lstStyle/>
                    <a:p>
                      <a:pPr algn="just">
                        <a:spcAft>
                          <a:spcPts val="0"/>
                        </a:spcAft>
                      </a:pPr>
                      <a:r>
                        <a:rPr lang="en-US" sz="1800" b="1" kern="100">
                          <a:effectLst/>
                        </a:rPr>
                        <a:t>A</a:t>
                      </a:r>
                      <a:r>
                        <a:rPr lang="zh-CN" sz="1800" b="1" kern="100">
                          <a:effectLst/>
                        </a:rPr>
                        <a:t>级推荐</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良好的科学证据支持该干预行为</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244263">
                <a:tc>
                  <a:txBody>
                    <a:bodyPr/>
                    <a:lstStyle/>
                    <a:p>
                      <a:pPr algn="just">
                        <a:spcAft>
                          <a:spcPts val="0"/>
                        </a:spcAft>
                      </a:pPr>
                      <a:r>
                        <a:rPr lang="en-US" sz="1800" b="1" kern="100">
                          <a:effectLst/>
                        </a:rPr>
                        <a:t>B</a:t>
                      </a:r>
                      <a:r>
                        <a:rPr lang="zh-CN" sz="1800" b="1" kern="100">
                          <a:effectLst/>
                        </a:rPr>
                        <a:t>级推荐</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尚可的证据支持该干预行为</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488527">
                <a:tc>
                  <a:txBody>
                    <a:bodyPr/>
                    <a:lstStyle/>
                    <a:p>
                      <a:pPr algn="just">
                        <a:spcAft>
                          <a:spcPts val="0"/>
                        </a:spcAft>
                      </a:pPr>
                      <a:r>
                        <a:rPr lang="en-US" sz="1800" b="1" kern="100">
                          <a:effectLst/>
                        </a:rPr>
                        <a:t>C</a:t>
                      </a:r>
                      <a:r>
                        <a:rPr lang="zh-CN" sz="1800" b="1" kern="100">
                          <a:effectLst/>
                        </a:rPr>
                        <a:t>级推荐</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没有足够的依据推荐或反对该干预行为，但在其他场合可能会推荐</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244263">
                <a:tc>
                  <a:txBody>
                    <a:bodyPr/>
                    <a:lstStyle/>
                    <a:p>
                      <a:pPr algn="just">
                        <a:spcAft>
                          <a:spcPts val="0"/>
                        </a:spcAft>
                      </a:pPr>
                      <a:r>
                        <a:rPr lang="en-US" sz="1800" b="1" kern="100">
                          <a:effectLst/>
                        </a:rPr>
                        <a:t>D</a:t>
                      </a:r>
                      <a:r>
                        <a:rPr lang="zh-CN" sz="1800" b="1" kern="100">
                          <a:effectLst/>
                        </a:rPr>
                        <a:t>级推荐</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尚可的科学证据反对该干预行为</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r h="244263">
                <a:tc>
                  <a:txBody>
                    <a:bodyPr/>
                    <a:lstStyle/>
                    <a:p>
                      <a:pPr algn="just">
                        <a:spcAft>
                          <a:spcPts val="0"/>
                        </a:spcAft>
                      </a:pPr>
                      <a:r>
                        <a:rPr lang="en-US" sz="1800" b="1" kern="100">
                          <a:effectLst/>
                        </a:rPr>
                        <a:t>E</a:t>
                      </a:r>
                      <a:r>
                        <a:rPr lang="zh-CN" sz="1800" b="1" kern="100">
                          <a:effectLst/>
                        </a:rPr>
                        <a:t>级推荐</a:t>
                      </a:r>
                      <a:endParaRPr lang="zh-CN" sz="1800" b="1"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800" b="1" kern="100" dirty="0">
                          <a:effectLst/>
                        </a:rPr>
                        <a:t>良好的证据反对该干预行为</a:t>
                      </a:r>
                      <a:endParaRPr lang="zh-CN" sz="1800" b="1" kern="100" dirty="0">
                        <a:effectLst/>
                        <a:latin typeface="Calibri" panose="020F0502020204030204"/>
                        <a:ea typeface="宋体" panose="02010600030101010101" pitchFamily="2" charset="-122"/>
                        <a:cs typeface="Times New Roman" panose="02020603050405020304"/>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24000" y="685800"/>
            <a:ext cx="61722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a:t>
            </a:r>
            <a:r>
              <a:rPr lang="zh-CN" altLang="en-US" sz="3200" dirty="0">
                <a:solidFill>
                  <a:srgbClr val="FF0000"/>
                </a:solidFill>
                <a:latin typeface="黑体" panose="02010609060101010101" charset="-122"/>
                <a:ea typeface="黑体" panose="02010609060101010101" charset="-122"/>
                <a:sym typeface="+mn-ea"/>
              </a:rPr>
              <a:t>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lnSpc>
                <a:spcPct val="150000"/>
              </a:lnSpc>
              <a:buNone/>
            </a:pPr>
            <a:r>
              <a:rPr lang="zh-CN" altLang="en-US" sz="2000" b="1" dirty="0">
                <a:latin typeface="宋体" panose="02010600030101010101" pitchFamily="2" charset="-122"/>
                <a:ea typeface="宋体" panose="02010600030101010101" pitchFamily="2" charset="-122"/>
                <a:sym typeface="+mn-ea"/>
              </a:rPr>
              <a:t> </a:t>
            </a:r>
            <a:r>
              <a:rPr lang="zh-CN" altLang="en-US" sz="2000" b="1" dirty="0" smtClean="0">
                <a:latin typeface="宋体" panose="02010600030101010101" pitchFamily="2" charset="-122"/>
                <a:ea typeface="宋体" panose="02010600030101010101" pitchFamily="2" charset="-122"/>
                <a:sym typeface="+mn-ea"/>
              </a:rPr>
              <a:t>   临</a:t>
            </a:r>
            <a:r>
              <a:rPr lang="zh-CN" altLang="en-US" sz="2000" b="1" dirty="0">
                <a:latin typeface="宋体" panose="02010600030101010101" pitchFamily="2" charset="-122"/>
                <a:ea typeface="宋体" panose="02010600030101010101" pitchFamily="2" charset="-122"/>
                <a:sym typeface="+mn-ea"/>
              </a:rPr>
              <a:t>床试验（</a:t>
            </a:r>
            <a:r>
              <a:rPr lang="en-US" altLang="zh-CN" sz="2000" b="1" dirty="0" err="1">
                <a:latin typeface="宋体" panose="02010600030101010101" pitchFamily="2" charset="-122"/>
                <a:ea typeface="宋体" panose="02010600030101010101" pitchFamily="2" charset="-122"/>
                <a:sym typeface="+mn-ea"/>
              </a:rPr>
              <a:t>ClinicalTrial</a:t>
            </a:r>
            <a:r>
              <a:rPr lang="zh-CN" altLang="en-US" sz="2000" b="1" dirty="0">
                <a:latin typeface="宋体" panose="02010600030101010101" pitchFamily="2" charset="-122"/>
                <a:ea typeface="宋体" panose="02010600030101010101" pitchFamily="2" charset="-122"/>
                <a:sym typeface="+mn-ea"/>
              </a:rPr>
              <a:t>）指任何在</a:t>
            </a:r>
            <a:r>
              <a:rPr lang="zh-CN" altLang="en-US" sz="2000" b="1" dirty="0">
                <a:solidFill>
                  <a:srgbClr val="FF0000"/>
                </a:solidFill>
                <a:latin typeface="宋体" panose="02010600030101010101" pitchFamily="2" charset="-122"/>
                <a:ea typeface="宋体" panose="02010600030101010101" pitchFamily="2" charset="-122"/>
                <a:sym typeface="+mn-ea"/>
              </a:rPr>
              <a:t>人体</a:t>
            </a:r>
            <a:r>
              <a:rPr lang="zh-CN" altLang="en-US" sz="2000" b="1" dirty="0">
                <a:latin typeface="宋体" panose="02010600030101010101" pitchFamily="2" charset="-122"/>
                <a:ea typeface="宋体" panose="02010600030101010101" pitchFamily="2" charset="-122"/>
                <a:sym typeface="+mn-ea"/>
              </a:rPr>
              <a:t>（病人或健康志愿者）进行药</a:t>
            </a:r>
            <a:r>
              <a:rPr lang="zh-CN" altLang="en-US" sz="2000" b="1" dirty="0" smtClean="0">
                <a:latin typeface="宋体" panose="02010600030101010101" pitchFamily="2" charset="-122"/>
                <a:ea typeface="宋体" panose="02010600030101010101" pitchFamily="2" charset="-122"/>
                <a:sym typeface="+mn-ea"/>
              </a:rPr>
              <a:t>物、医疗器械等干预的</a:t>
            </a:r>
            <a:r>
              <a:rPr lang="zh-CN" altLang="en-US" sz="2000" b="1" dirty="0">
                <a:latin typeface="宋体" panose="02010600030101010101" pitchFamily="2" charset="-122"/>
                <a:ea typeface="宋体" panose="02010600030101010101" pitchFamily="2" charset="-122"/>
                <a:sym typeface="+mn-ea"/>
              </a:rPr>
              <a:t>系统性研究，以证实或揭</a:t>
            </a:r>
            <a:r>
              <a:rPr lang="zh-CN" altLang="en-US" sz="2000" b="1" dirty="0" smtClean="0">
                <a:latin typeface="宋体" panose="02010600030101010101" pitchFamily="2" charset="-122"/>
                <a:ea typeface="宋体" panose="02010600030101010101" pitchFamily="2" charset="-122"/>
                <a:sym typeface="+mn-ea"/>
              </a:rPr>
              <a:t>示干预措施的</a:t>
            </a:r>
            <a:r>
              <a:rPr lang="zh-CN" altLang="en-US" sz="2000" b="1" dirty="0">
                <a:latin typeface="宋体" panose="02010600030101010101" pitchFamily="2" charset="-122"/>
                <a:ea typeface="宋体" panose="02010600030101010101" pitchFamily="2" charset="-122"/>
                <a:sym typeface="+mn-ea"/>
              </a:rPr>
              <a:t>作用、不良反</a:t>
            </a:r>
            <a:r>
              <a:rPr lang="zh-CN" altLang="en-US" sz="2000" b="1" dirty="0" smtClean="0">
                <a:latin typeface="宋体" panose="02010600030101010101" pitchFamily="2" charset="-122"/>
                <a:ea typeface="宋体" panose="02010600030101010101" pitchFamily="2" charset="-122"/>
                <a:sym typeface="+mn-ea"/>
              </a:rPr>
              <a:t>应，</a:t>
            </a:r>
            <a:r>
              <a:rPr lang="zh-CN" altLang="en-US" sz="2000" b="1" dirty="0">
                <a:solidFill>
                  <a:srgbClr val="00B050"/>
                </a:solidFill>
                <a:latin typeface="宋体" panose="02010600030101010101" pitchFamily="2" charset="-122"/>
                <a:ea typeface="宋体" panose="02010600030101010101" pitchFamily="2" charset="-122"/>
                <a:sym typeface="+mn-ea"/>
              </a:rPr>
              <a:t>目的是确</a:t>
            </a:r>
            <a:r>
              <a:rPr lang="zh-CN" altLang="en-US" sz="2000" b="1" dirty="0" smtClean="0">
                <a:solidFill>
                  <a:srgbClr val="00B050"/>
                </a:solidFill>
                <a:latin typeface="宋体" panose="02010600030101010101" pitchFamily="2" charset="-122"/>
                <a:ea typeface="宋体" panose="02010600030101010101" pitchFamily="2" charset="-122"/>
                <a:sym typeface="+mn-ea"/>
              </a:rPr>
              <a:t>定干预措施的</a:t>
            </a:r>
            <a:r>
              <a:rPr lang="zh-CN" altLang="en-US" sz="2000" b="1" dirty="0">
                <a:solidFill>
                  <a:srgbClr val="00B050"/>
                </a:solidFill>
                <a:latin typeface="宋体" panose="02010600030101010101" pitchFamily="2" charset="-122"/>
                <a:ea typeface="宋体" panose="02010600030101010101" pitchFamily="2" charset="-122"/>
                <a:sym typeface="+mn-ea"/>
              </a:rPr>
              <a:t>疗效与安全性。</a:t>
            </a:r>
            <a:r>
              <a:rPr lang="zh-CN" altLang="en-US" sz="2000" b="1" dirty="0">
                <a:latin typeface="宋体" panose="02010600030101010101" pitchFamily="2" charset="-122"/>
                <a:ea typeface="宋体" panose="02010600030101010101" pitchFamily="2" charset="-122"/>
                <a:sym typeface="+mn-ea"/>
              </a:rPr>
              <a:t>临床试验最重要的一点就是必须符合伦理要求，就</a:t>
            </a:r>
            <a:r>
              <a:rPr lang="zh-CN" altLang="en-US" sz="2000" b="1" dirty="0" smtClean="0">
                <a:latin typeface="宋体" panose="02010600030101010101" pitchFamily="2" charset="-122"/>
                <a:ea typeface="宋体" panose="02010600030101010101" pitchFamily="2" charset="-122"/>
                <a:sym typeface="+mn-ea"/>
              </a:rPr>
              <a:t>是要保证受试者的权益。</a:t>
            </a:r>
            <a:endParaRPr lang="en-US" altLang="zh-CN" sz="2000" b="1" dirty="0" smtClean="0">
              <a:latin typeface="宋体" panose="02010600030101010101" pitchFamily="2" charset="-122"/>
              <a:ea typeface="宋体" panose="02010600030101010101" pitchFamily="2" charset="-122"/>
              <a:sym typeface="+mn-ea"/>
            </a:endParaRPr>
          </a:p>
          <a:p>
            <a:pPr marL="0" indent="0">
              <a:lnSpc>
                <a:spcPct val="150000"/>
              </a:lnSpc>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a:t>
            </a:r>
            <a:r>
              <a:rPr lang="zh-CN" altLang="en-US" sz="2000" b="1" dirty="0" smtClean="0">
                <a:latin typeface="宋体" panose="02010600030101010101" pitchFamily="2" charset="-122"/>
                <a:ea typeface="宋体" panose="02010600030101010101" pitchFamily="2" charset="-122"/>
                <a:sym typeface="+mn-ea"/>
              </a:rPr>
              <a:t>临</a:t>
            </a:r>
            <a:r>
              <a:rPr lang="zh-CN" altLang="en-US" sz="2000" b="1" dirty="0">
                <a:latin typeface="宋体" panose="02010600030101010101" pitchFamily="2" charset="-122"/>
                <a:ea typeface="宋体" panose="02010600030101010101" pitchFamily="2" charset="-122"/>
                <a:sym typeface="+mn-ea"/>
              </a:rPr>
              <a:t>床试验一般分为</a:t>
            </a:r>
            <a:r>
              <a:rPr lang="en-US" altLang="zh-CN" sz="2000" b="1" dirty="0">
                <a:latin typeface="宋体" panose="02010600030101010101" pitchFamily="2" charset="-122"/>
                <a:ea typeface="宋体" panose="02010600030101010101" pitchFamily="2" charset="-122"/>
                <a:sym typeface="+mn-ea"/>
              </a:rPr>
              <a:t>I</a:t>
            </a:r>
            <a:r>
              <a:rPr lang="zh-CN" altLang="en-US" sz="2000" b="1" dirty="0">
                <a:latin typeface="宋体" panose="02010600030101010101" pitchFamily="2" charset="-122"/>
                <a:ea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sym typeface="+mn-ea"/>
              </a:rPr>
              <a:t>II</a:t>
            </a:r>
            <a:r>
              <a:rPr lang="zh-CN" altLang="en-US" sz="2000" b="1" dirty="0">
                <a:latin typeface="宋体" panose="02010600030101010101" pitchFamily="2" charset="-122"/>
                <a:ea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sym typeface="+mn-ea"/>
              </a:rPr>
              <a:t>III</a:t>
            </a:r>
            <a:r>
              <a:rPr lang="zh-CN" altLang="en-US" sz="2000" b="1" dirty="0">
                <a:latin typeface="宋体" panose="02010600030101010101" pitchFamily="2" charset="-122"/>
                <a:ea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sym typeface="+mn-ea"/>
              </a:rPr>
              <a:t>IV</a:t>
            </a:r>
            <a:r>
              <a:rPr lang="zh-CN" altLang="en-US" sz="2000" b="1" dirty="0">
                <a:latin typeface="宋体" panose="02010600030101010101" pitchFamily="2" charset="-122"/>
                <a:ea typeface="宋体" panose="02010600030101010101" pitchFamily="2" charset="-122"/>
                <a:sym typeface="+mn-ea"/>
              </a:rPr>
              <a:t>期临床试验和</a:t>
            </a:r>
            <a:r>
              <a:rPr lang="en-US" altLang="zh-CN" sz="2000" b="1" dirty="0">
                <a:latin typeface="宋体" panose="02010600030101010101" pitchFamily="2" charset="-122"/>
                <a:ea typeface="宋体" panose="02010600030101010101" pitchFamily="2" charset="-122"/>
                <a:sym typeface="+mn-ea"/>
              </a:rPr>
              <a:t>EAP</a:t>
            </a:r>
            <a:r>
              <a:rPr lang="zh-CN" altLang="en-US" sz="2000" b="1" dirty="0">
                <a:latin typeface="宋体" panose="02010600030101010101" pitchFamily="2" charset="-122"/>
                <a:ea typeface="宋体" panose="02010600030101010101" pitchFamily="2" charset="-122"/>
                <a:sym typeface="+mn-ea"/>
              </a:rPr>
              <a:t>临床试验</a:t>
            </a:r>
            <a:r>
              <a:rPr lang="zh-CN" altLang="en-US" sz="2000" b="1" dirty="0" smtClean="0">
                <a:latin typeface="宋体" panose="02010600030101010101" pitchFamily="2" charset="-122"/>
                <a:ea typeface="宋体" panose="02010600030101010101" pitchFamily="2" charset="-122"/>
                <a:sym typeface="+mn-ea"/>
              </a:rPr>
              <a:t>。</a:t>
            </a:r>
            <a:endParaRPr lang="en-US" altLang="zh-CN" sz="2000" b="1" dirty="0" smtClean="0">
              <a:latin typeface="宋体" panose="02010600030101010101" pitchFamily="2" charset="-122"/>
              <a:ea typeface="宋体" panose="02010600030101010101" pitchFamily="2" charset="-122"/>
              <a:sym typeface="+mn-ea"/>
            </a:endParaRPr>
          </a:p>
          <a:p>
            <a:pPr marL="0" indent="0">
              <a:lnSpc>
                <a:spcPct val="150000"/>
              </a:lnSpc>
              <a:buNone/>
            </a:pPr>
            <a:r>
              <a:rPr lang="en-US" altLang="zh-CN" sz="2000" b="1" dirty="0" smtClean="0"/>
              <a:t>     </a:t>
            </a:r>
            <a:r>
              <a:rPr lang="zh-CN" altLang="zh-CN" sz="2000" b="1" dirty="0" smtClean="0"/>
              <a:t>《</a:t>
            </a:r>
            <a:r>
              <a:rPr lang="zh-CN" altLang="zh-CN" sz="2000" b="1" dirty="0"/>
              <a:t>药物临床试验质量管理规范</a:t>
            </a:r>
            <a:r>
              <a:rPr lang="zh-CN" altLang="zh-CN" sz="2000" b="1" dirty="0" smtClean="0"/>
              <a:t>》</a:t>
            </a:r>
            <a:endParaRPr lang="en-US" altLang="zh-CN" sz="2000" b="1" dirty="0" smtClean="0"/>
          </a:p>
          <a:p>
            <a:pPr marL="0" indent="0">
              <a:lnSpc>
                <a:spcPct val="150000"/>
              </a:lnSpc>
              <a:buNone/>
            </a:pPr>
            <a:r>
              <a:rPr lang="en-US" altLang="zh-CN" sz="2000" b="1" dirty="0"/>
              <a:t> </a:t>
            </a:r>
            <a:r>
              <a:rPr lang="en-US" altLang="zh-CN" sz="2000" b="1" dirty="0" smtClean="0"/>
              <a:t>    </a:t>
            </a:r>
            <a:r>
              <a:rPr lang="zh-CN" altLang="zh-CN" sz="2000" b="1" dirty="0" smtClean="0"/>
              <a:t>《</a:t>
            </a:r>
            <a:r>
              <a:rPr lang="zh-CN" altLang="en-US" sz="2000" b="1" dirty="0" smtClean="0"/>
              <a:t>医疗器械</a:t>
            </a:r>
            <a:r>
              <a:rPr lang="zh-CN" altLang="zh-CN" sz="2000" b="1" dirty="0" smtClean="0"/>
              <a:t>临</a:t>
            </a:r>
            <a:r>
              <a:rPr lang="zh-CN" altLang="zh-CN" sz="2000" b="1" dirty="0"/>
              <a:t>床试验质量管理规范》</a:t>
            </a:r>
            <a:endParaRPr lang="zh-CN" altLang="en-US" sz="2000" b="1" dirty="0">
              <a:latin typeface="宋体" panose="02010600030101010101" pitchFamily="2" charset="-122"/>
              <a:ea typeface="宋体" panose="02010600030101010101" pitchFamily="2" charset="-122"/>
            </a:endParaRPr>
          </a:p>
          <a:p>
            <a:pPr marL="0" indent="0">
              <a:buNone/>
            </a:pP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24000" y="685800"/>
            <a:ext cx="61722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000" b="1" dirty="0" smtClean="0">
                <a:latin typeface="宋体" panose="02010600030101010101" pitchFamily="2" charset="-122"/>
                <a:ea typeface="宋体" panose="02010600030101010101" pitchFamily="2" charset="-122"/>
                <a:sym typeface="+mn-ea"/>
              </a:rPr>
              <a:t>    </a:t>
            </a:r>
            <a:r>
              <a:rPr lang="zh-CN" altLang="en-US" sz="2000" b="1" dirty="0">
                <a:ea typeface="宋体" panose="02010600030101010101" pitchFamily="2" charset="-122"/>
                <a:sym typeface="+mn-ea"/>
              </a:rPr>
              <a:t>RCT（Randomized Controled Trial，随机对照临床试验）通常被认为是临床证据(Clinical Evidence)中的金标准。在牛津循证医学中心制定的证据等级中，RCT位于证据强度最高的金字塔顶端。</a:t>
            </a:r>
            <a:endParaRPr lang="zh-CN" altLang="en-US" sz="2000" b="1" dirty="0">
              <a:ea typeface="宋体" panose="02010600030101010101" pitchFamily="2" charset="-122"/>
              <a:sym typeface="+mn-ea"/>
            </a:endParaRPr>
          </a:p>
          <a:p>
            <a:pPr marL="0" indent="0">
              <a:buNone/>
            </a:pPr>
            <a:r>
              <a:rPr lang="zh-CN" altLang="en-US" sz="2000" b="1" dirty="0">
                <a:ea typeface="宋体" panose="02010600030101010101" pitchFamily="2" charset="-122"/>
                <a:sym typeface="+mn-ea"/>
              </a:rPr>
              <a:t>       设计和执行良好的RCT可以推导出事物之间的因果关系，而不仅仅是相关。</a:t>
            </a:r>
            <a:endParaRPr lang="zh-CN" altLang="en-US" sz="2000" b="1" dirty="0">
              <a:ea typeface="宋体" panose="02010600030101010101" pitchFamily="2" charset="-122"/>
              <a:sym typeface="+mn-ea"/>
            </a:endParaRPr>
          </a:p>
          <a:p>
            <a:pPr marL="0" indent="0">
              <a:buNone/>
            </a:pPr>
            <a:r>
              <a:rPr lang="zh-CN" altLang="en-US" sz="2000" b="1" dirty="0" smtClean="0">
                <a:latin typeface="宋体" panose="02010600030101010101" pitchFamily="2" charset="-122"/>
                <a:ea typeface="宋体" panose="02010600030101010101" pitchFamily="2" charset="-122"/>
                <a:sym typeface="+mn-ea"/>
              </a:rPr>
              <a:t>    随</a:t>
            </a:r>
            <a:r>
              <a:rPr lang="zh-CN" altLang="en-US" sz="2000" b="1" dirty="0">
                <a:latin typeface="宋体" panose="02010600030101010101" pitchFamily="2" charset="-122"/>
                <a:ea typeface="宋体" panose="02010600030101010101" pitchFamily="2" charset="-122"/>
                <a:sym typeface="+mn-ea"/>
              </a:rPr>
              <a:t>机对照试验的基本方法是，将研究对象随机分组，对不同组实施不同的干预，以对照效果的不</a:t>
            </a:r>
            <a:r>
              <a:rPr lang="zh-CN" altLang="en-US" sz="2000" b="1" dirty="0" smtClean="0">
                <a:latin typeface="宋体" panose="02010600030101010101" pitchFamily="2" charset="-122"/>
                <a:ea typeface="宋体" panose="02010600030101010101" pitchFamily="2" charset="-122"/>
                <a:sym typeface="+mn-ea"/>
              </a:rPr>
              <a:t>同。</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a:t>
            </a:r>
            <a:r>
              <a:rPr lang="zh-CN" altLang="en-US" sz="2000" b="1" dirty="0" smtClean="0">
                <a:latin typeface="宋体" panose="02010600030101010101" pitchFamily="2" charset="-122"/>
                <a:ea typeface="宋体" panose="02010600030101010101" pitchFamily="2" charset="-122"/>
                <a:sym typeface="+mn-ea"/>
              </a:rPr>
              <a:t>临床试验的一种设计类型。科学性最强，检验效能最高。</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a:t>
            </a:r>
            <a:r>
              <a:rPr lang="zh-CN" altLang="en-US" sz="2000" b="1" dirty="0" smtClean="0">
                <a:latin typeface="宋体" panose="02010600030101010101" pitchFamily="2" charset="-122"/>
                <a:ea typeface="宋体" panose="02010600030101010101" pitchFamily="2" charset="-122"/>
                <a:sym typeface="+mn-ea"/>
              </a:rPr>
              <a:t>课题最常用。</a:t>
            </a:r>
            <a:endParaRPr lang="zh-CN" altLang="en-US" sz="2000" b="1" dirty="0">
              <a:latin typeface="宋体" panose="02010600030101010101" pitchFamily="2" charset="-122"/>
              <a:ea typeface="宋体" panose="02010600030101010101" pitchFamily="2" charset="-122"/>
            </a:endParaRPr>
          </a:p>
          <a:p>
            <a:pPr marL="0" indent="0">
              <a:buNone/>
            </a:pP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smtClean="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如何确定临</a:t>
            </a:r>
            <a:r>
              <a:rPr lang="zh-CN" altLang="en-US" sz="2400" b="1" dirty="0">
                <a:latin typeface="宋体" panose="02010600030101010101" pitchFamily="2" charset="-122"/>
                <a:ea typeface="宋体" panose="02010600030101010101" pitchFamily="2" charset="-122"/>
                <a:sym typeface="+mn-ea"/>
              </a:rPr>
              <a:t>床试</a:t>
            </a:r>
            <a:r>
              <a:rPr lang="zh-CN" altLang="en-US" sz="2400" b="1" dirty="0" smtClean="0">
                <a:latin typeface="宋体" panose="02010600030101010101" pitchFamily="2" charset="-122"/>
                <a:ea typeface="宋体" panose="02010600030101010101" pitchFamily="2" charset="-122"/>
                <a:sym typeface="+mn-ea"/>
              </a:rPr>
              <a:t>验研究内容？</a:t>
            </a:r>
            <a:endParaRPr lang="en-US" altLang="zh-CN" sz="2400" b="1" dirty="0" smtClean="0">
              <a:latin typeface="宋体" panose="02010600030101010101" pitchFamily="2" charset="-122"/>
              <a:ea typeface="宋体" panose="02010600030101010101" pitchFamily="2" charset="-122"/>
              <a:sym typeface="+mn-ea"/>
            </a:endParaRPr>
          </a:p>
          <a:p>
            <a:pPr marL="0" indent="0">
              <a:buNone/>
            </a:pPr>
            <a:r>
              <a:rPr lang="zh-CN" altLang="en-US" sz="2400" b="1" dirty="0" smtClean="0">
                <a:latin typeface="宋体" panose="02010600030101010101" pitchFamily="2" charset="-122"/>
                <a:ea typeface="宋体" panose="02010600030101010101" pitchFamily="2" charset="-122"/>
                <a:sym typeface="+mn-ea"/>
              </a:rPr>
              <a:t>    临</a:t>
            </a:r>
            <a:r>
              <a:rPr lang="zh-CN" altLang="en-US" sz="2400" b="1" dirty="0">
                <a:latin typeface="宋体" panose="02010600030101010101" pitchFamily="2" charset="-122"/>
                <a:ea typeface="宋体" panose="02010600030101010101" pitchFamily="2" charset="-122"/>
                <a:sym typeface="+mn-ea"/>
              </a:rPr>
              <a:t>床实</a:t>
            </a:r>
            <a:r>
              <a:rPr lang="zh-CN" altLang="en-US" sz="2400" b="1" dirty="0" smtClean="0">
                <a:latin typeface="宋体" panose="02010600030101010101" pitchFamily="2" charset="-122"/>
                <a:ea typeface="宋体" panose="02010600030101010101" pitchFamily="2" charset="-122"/>
                <a:sym typeface="+mn-ea"/>
              </a:rPr>
              <a:t>践中积累的临床经验。</a:t>
            </a:r>
            <a:endParaRPr lang="zh-CN" altLang="en-US" sz="2400" b="1" dirty="0">
              <a:latin typeface="宋体" panose="02010600030101010101" pitchFamily="2" charset="-122"/>
              <a:ea typeface="宋体" panose="02010600030101010101" pitchFamily="2" charset="-122"/>
              <a:sym typeface="+mn-ea"/>
            </a:endParaRPr>
          </a:p>
          <a:p>
            <a:pPr marL="0" indent="0">
              <a:buNone/>
            </a:pPr>
            <a:r>
              <a:rPr lang="zh-CN" altLang="en-US" sz="2400" b="1" dirty="0">
                <a:latin typeface="宋体" panose="02010600030101010101" pitchFamily="2" charset="-122"/>
                <a:ea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sym typeface="+mn-ea"/>
              </a:rPr>
              <a:t> 用</a:t>
            </a:r>
            <a:r>
              <a:rPr lang="zh-CN" altLang="en-US" sz="2400" b="1" dirty="0">
                <a:solidFill>
                  <a:srgbClr val="FF0000"/>
                </a:solidFill>
                <a:latin typeface="宋体" panose="02010600030101010101" pitchFamily="2" charset="-122"/>
                <a:ea typeface="宋体" panose="02010600030101010101" pitchFamily="2" charset="-122"/>
                <a:sym typeface="+mn-ea"/>
              </a:rPr>
              <a:t>XXX</a:t>
            </a:r>
            <a:r>
              <a:rPr lang="zh-CN" altLang="en-US" sz="2400" b="1" dirty="0">
                <a:latin typeface="宋体" panose="02010600030101010101" pitchFamily="2" charset="-122"/>
                <a:ea typeface="宋体" panose="02010600030101010101" pitchFamily="2" charset="-122"/>
                <a:sym typeface="+mn-ea"/>
              </a:rPr>
              <a:t>治疗</a:t>
            </a:r>
            <a:r>
              <a:rPr lang="zh-CN" altLang="en-US" sz="2400" b="1" dirty="0">
                <a:solidFill>
                  <a:srgbClr val="FF0000"/>
                </a:solidFill>
                <a:latin typeface="宋体" panose="02010600030101010101" pitchFamily="2" charset="-122"/>
                <a:ea typeface="宋体" panose="02010600030101010101" pitchFamily="2" charset="-122"/>
                <a:sym typeface="+mn-ea"/>
              </a:rPr>
              <a:t>XXX</a:t>
            </a:r>
            <a:r>
              <a:rPr lang="zh-CN" altLang="en-US" sz="2400" b="1" dirty="0">
                <a:latin typeface="宋体" panose="02010600030101010101" pitchFamily="2" charset="-122"/>
                <a:ea typeface="宋体" panose="02010600030101010101" pitchFamily="2" charset="-122"/>
                <a:sym typeface="+mn-ea"/>
              </a:rPr>
              <a:t>病的疗效如何？</a:t>
            </a:r>
            <a:endParaRPr lang="zh-CN" altLang="en-US" sz="2400" b="1" dirty="0">
              <a:latin typeface="宋体" panose="02010600030101010101" pitchFamily="2" charset="-122"/>
              <a:ea typeface="宋体" panose="02010600030101010101" pitchFamily="2" charset="-122"/>
              <a:sym typeface="+mn-ea"/>
            </a:endParaRPr>
          </a:p>
          <a:p>
            <a:pPr marL="0" indent="0">
              <a:buNone/>
            </a:pPr>
            <a:r>
              <a:rPr lang="zh-CN" altLang="en-US" sz="2400" b="1" dirty="0">
                <a:latin typeface="宋体" panose="02010600030101010101" pitchFamily="2" charset="-122"/>
                <a:ea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sym typeface="+mn-ea"/>
              </a:rPr>
              <a:t> 确</a:t>
            </a:r>
            <a:r>
              <a:rPr lang="zh-CN" altLang="en-US" sz="2400" b="1" dirty="0">
                <a:latin typeface="宋体" panose="02010600030101010101" pitchFamily="2" charset="-122"/>
                <a:ea typeface="宋体" panose="02010600030101010101" pitchFamily="2" charset="-122"/>
                <a:sym typeface="+mn-ea"/>
              </a:rPr>
              <a:t>定干预手段</a:t>
            </a:r>
            <a:r>
              <a:rPr lang="zh-CN" altLang="en-US" sz="2400" b="1" dirty="0" smtClean="0">
                <a:latin typeface="宋体" panose="02010600030101010101" pitchFamily="2" charset="-122"/>
                <a:ea typeface="宋体" panose="02010600030101010101" pitchFamily="2" charset="-122"/>
                <a:sym typeface="+mn-ea"/>
              </a:rPr>
              <a:t>+目标问</a:t>
            </a:r>
            <a:r>
              <a:rPr lang="zh-CN" altLang="en-US" sz="2400" b="1" dirty="0">
                <a:latin typeface="宋体" panose="02010600030101010101" pitchFamily="2" charset="-122"/>
                <a:ea typeface="宋体" panose="02010600030101010101" pitchFamily="2" charset="-122"/>
                <a:sym typeface="+mn-ea"/>
              </a:rPr>
              <a:t>题？</a:t>
            </a:r>
            <a:endParaRPr lang="zh-CN" altLang="en-US" sz="2400" b="1" dirty="0">
              <a:latin typeface="宋体" panose="02010600030101010101" pitchFamily="2" charset="-122"/>
              <a:ea typeface="宋体" panose="02010600030101010101" pitchFamily="2" charset="-122"/>
              <a:sym typeface="+mn-ea"/>
            </a:endParaRPr>
          </a:p>
          <a:p>
            <a:pPr marL="0" indent="0">
              <a:buNone/>
            </a:pPr>
            <a:r>
              <a:rPr lang="zh-CN" altLang="en-US" sz="2400" b="1" dirty="0" smtClean="0">
                <a:latin typeface="宋体" panose="02010600030101010101" pitchFamily="2" charset="-122"/>
                <a:ea typeface="宋体" panose="02010600030101010101" pitchFamily="2" charset="-122"/>
                <a:sym typeface="+mn-ea"/>
              </a:rPr>
              <a:t>    如</a:t>
            </a:r>
            <a:r>
              <a:rPr lang="zh-CN" altLang="en-US" sz="2400" b="1" dirty="0">
                <a:latin typeface="宋体" panose="02010600030101010101" pitchFamily="2" charset="-122"/>
                <a:ea typeface="宋体" panose="02010600030101010101" pitchFamily="2" charset="-122"/>
                <a:sym typeface="+mn-ea"/>
              </a:rPr>
              <a:t>产后风湿症。寒痹或湿痹，独活寄生汤、桂枝汤或经验方，当归四逆汤  </a:t>
            </a:r>
            <a:r>
              <a:rPr lang="zh-CN" altLang="en-US" sz="2400" b="1" dirty="0" smtClean="0">
                <a:latin typeface="宋体" panose="02010600030101010101" pitchFamily="2" charset="-122"/>
                <a:ea typeface="宋体" panose="02010600030101010101" pitchFamily="2" charset="-122"/>
                <a:sym typeface="+mn-ea"/>
              </a:rPr>
              <a:t>     </a:t>
            </a:r>
            <a:r>
              <a:rPr lang="en-US" altLang="zh-CN" sz="2400" b="1" dirty="0" smtClean="0">
                <a:latin typeface="宋体" panose="02010600030101010101" pitchFamily="2" charset="-122"/>
                <a:ea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sym typeface="+mn-ea"/>
              </a:rPr>
              <a:t>养血温通汤</a:t>
            </a:r>
            <a:r>
              <a:rPr lang="en-US" altLang="zh-CN" sz="2400" b="1" dirty="0">
                <a:latin typeface="宋体" panose="02010600030101010101" pitchFamily="2" charset="-122"/>
                <a:ea typeface="宋体" panose="02010600030101010101" pitchFamily="2" charset="-122"/>
                <a:sym typeface="+mn-ea"/>
              </a:rPr>
              <a:t>”</a:t>
            </a:r>
            <a:endParaRPr lang="en-US" altLang="zh-CN" sz="2400" b="1" dirty="0">
              <a:latin typeface="宋体" panose="02010600030101010101" pitchFamily="2" charset="-122"/>
              <a:ea typeface="宋体" panose="02010600030101010101" pitchFamily="2" charset="-122"/>
              <a:sym typeface="+mn-ea"/>
            </a:endParaRPr>
          </a:p>
          <a:p>
            <a:pPr marL="0" indent="0">
              <a:buNone/>
            </a:pPr>
            <a:r>
              <a:rPr lang="en-US" altLang="zh-CN" sz="2400" b="1" dirty="0">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心里有底</a:t>
            </a:r>
            <a:r>
              <a:rPr lang="en-US" altLang="zh-CN" sz="2400" b="1" dirty="0" smtClean="0">
                <a:latin typeface="宋体" panose="02010600030101010101" pitchFamily="2" charset="-122"/>
                <a:ea typeface="宋体" panose="02010600030101010101" pitchFamily="2" charset="-122"/>
                <a:sym typeface="+mn-ea"/>
              </a:rPr>
              <a:t>”</a:t>
            </a:r>
            <a:r>
              <a:rPr lang="zh-CN" altLang="en-US" sz="2400" b="1" dirty="0" smtClean="0">
                <a:latin typeface="宋体" panose="02010600030101010101" pitchFamily="2" charset="-122"/>
                <a:ea typeface="宋体" panose="02010600030101010101" pitchFamily="2" charset="-122"/>
                <a:sym typeface="+mn-ea"/>
              </a:rPr>
              <a:t>。</a:t>
            </a:r>
            <a:endParaRPr lang="en-US" altLang="zh-CN" sz="2400" b="1" dirty="0">
              <a:latin typeface="宋体" panose="02010600030101010101" pitchFamily="2" charset="-122"/>
              <a:ea typeface="宋体" panose="02010600030101010101" pitchFamily="2" charset="-122"/>
              <a:sym typeface="+mn-ea"/>
            </a:endParaRPr>
          </a:p>
          <a:p>
            <a:pPr marL="0" indent="0">
              <a:buNone/>
            </a:pPr>
            <a:r>
              <a:rPr lang="en-US" altLang="zh-CN" sz="2400" b="1" dirty="0">
                <a:latin typeface="宋体" panose="02010600030101010101" pitchFamily="2" charset="-122"/>
                <a:ea typeface="宋体" panose="02010600030101010101" pitchFamily="2" charset="-122"/>
                <a:sym typeface="+mn-ea"/>
              </a:rPr>
              <a:t>    “</a:t>
            </a:r>
            <a:r>
              <a:rPr lang="zh-CN" altLang="zh-CN" sz="2400" b="1" dirty="0">
                <a:latin typeface="宋体" panose="02010600030101010101" pitchFamily="2" charset="-122"/>
                <a:ea typeface="宋体" panose="02010600030101010101" pitchFamily="2" charset="-122"/>
                <a:sym typeface="+mn-ea"/>
              </a:rPr>
              <a:t>暖宫温经颗粒</a:t>
            </a:r>
            <a:r>
              <a:rPr lang="en-US" altLang="zh-CN" sz="2400" b="1" dirty="0">
                <a:latin typeface="宋体" panose="02010600030101010101" pitchFamily="2" charset="-122"/>
                <a:ea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sym typeface="+mn-ea"/>
              </a:rPr>
              <a:t>当归降压</a:t>
            </a:r>
            <a:r>
              <a:rPr lang="en-US" altLang="zh-CN" sz="2400" b="1" dirty="0">
                <a:latin typeface="宋体" panose="02010600030101010101" pitchFamily="2" charset="-122"/>
                <a:ea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sym typeface="+mn-ea"/>
            </a:endParaRPr>
          </a:p>
          <a:p>
            <a:pPr marL="0" indent="0">
              <a:buNone/>
            </a:pP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
        <p:nvSpPr>
          <p:cNvPr id="2" name="燕尾形箭头 1"/>
          <p:cNvSpPr/>
          <p:nvPr/>
        </p:nvSpPr>
        <p:spPr>
          <a:xfrm>
            <a:off x="3124200" y="4191000"/>
            <a:ext cx="990600" cy="762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780540"/>
            <a:ext cx="8153400" cy="4116070"/>
          </a:xfrm>
        </p:spPr>
        <p:txBody>
          <a:bodyPr/>
          <a:lstStyle/>
          <a:p>
            <a:pPr marL="0" indent="0">
              <a:buNone/>
            </a:pPr>
            <a:r>
              <a:rPr lang="en-US" altLang="zh-CN" sz="2400" b="1" dirty="0" smtClean="0"/>
              <a:t>  </a:t>
            </a:r>
            <a:endParaRPr lang="en-US" altLang="zh-CN" sz="2400" b="1" dirty="0"/>
          </a:p>
        </p:txBody>
      </p:sp>
      <p:sp>
        <p:nvSpPr>
          <p:cNvPr id="54280" name="圆角矩形 54279"/>
          <p:cNvSpPr/>
          <p:nvPr/>
        </p:nvSpPr>
        <p:spPr>
          <a:xfrm>
            <a:off x="5791200" y="2971800"/>
            <a:ext cx="2057400" cy="574675"/>
          </a:xfrm>
          <a:prstGeom prst="roundRect">
            <a:avLst>
              <a:gd name="adj" fmla="val 50000"/>
            </a:avLst>
          </a:prstGeom>
          <a:gradFill rotWithShape="1">
            <a:gsLst>
              <a:gs pos="0">
                <a:schemeClr val="accent2"/>
              </a:gs>
              <a:gs pos="100000">
                <a:schemeClr val="accent2">
                  <a:gamma/>
                  <a:shade val="46275"/>
                  <a:invGamma/>
                </a:schemeClr>
              </a:gs>
            </a:gsLst>
            <a:lin ang="0" scaled="1"/>
            <a:tileRect/>
          </a:gradFill>
          <a:ln w="38100" cap="flat" cmpd="sng">
            <a:solidFill>
              <a:srgbClr val="FFFFFF"/>
            </a:solidFill>
            <a:prstDash val="solid"/>
            <a:headEnd type="none" w="med" len="med"/>
            <a:tailEnd type="none" w="med" len="med"/>
          </a:ln>
          <a:effectLst>
            <a:outerShdw dist="63500" dir="3187806" algn="ctr" rotWithShape="0">
              <a:srgbClr val="001D3A"/>
            </a:outerShdw>
          </a:effectLst>
        </p:spPr>
        <p:txBody>
          <a:bodyPr wrap="none" anchor="ctr"/>
          <a:lstStyle/>
          <a:p>
            <a:pPr algn="ctr"/>
            <a:r>
              <a:rPr lang="zh-CN" altLang="en-US" sz="2400" b="1">
                <a:solidFill>
                  <a:schemeClr val="bg1"/>
                </a:solidFill>
                <a:latin typeface="微软雅黑" panose="020B0503020204020204" charset="-122"/>
                <a:ea typeface="微软雅黑" panose="020B0503020204020204" charset="-122"/>
              </a:rPr>
              <a:t>完整性</a:t>
            </a:r>
            <a:endParaRPr lang="zh-CN" altLang="en-US" sz="2000" b="1">
              <a:solidFill>
                <a:schemeClr val="bg1"/>
              </a:solidFill>
              <a:ea typeface="宋体" panose="02010600030101010101" pitchFamily="2" charset="-122"/>
            </a:endParaRPr>
          </a:p>
        </p:txBody>
      </p:sp>
      <p:sp>
        <p:nvSpPr>
          <p:cNvPr id="54278" name="圆角矩形 54277"/>
          <p:cNvSpPr/>
          <p:nvPr/>
        </p:nvSpPr>
        <p:spPr>
          <a:xfrm>
            <a:off x="1080770" y="2971800"/>
            <a:ext cx="2057400" cy="574675"/>
          </a:xfrm>
          <a:prstGeom prst="roundRect">
            <a:avLst>
              <a:gd name="adj" fmla="val 50000"/>
            </a:avLst>
          </a:prstGeom>
          <a:gradFill rotWithShape="1">
            <a:gsLst>
              <a:gs pos="0">
                <a:schemeClr val="accent1"/>
              </a:gs>
              <a:gs pos="100000">
                <a:schemeClr val="accent1">
                  <a:gamma/>
                  <a:shade val="46275"/>
                  <a:invGamma/>
                </a:schemeClr>
              </a:gs>
            </a:gsLst>
            <a:lin ang="0" scaled="1"/>
            <a:tileRect/>
          </a:gradFill>
          <a:ln w="38100" cap="flat" cmpd="sng">
            <a:solidFill>
              <a:srgbClr val="FFFFFF"/>
            </a:solidFill>
            <a:prstDash val="solid"/>
            <a:headEnd type="none" w="med" len="med"/>
            <a:tailEnd type="none" w="med" len="med"/>
          </a:ln>
          <a:effectLst>
            <a:outerShdw dist="63500" dir="3187806" algn="ctr" rotWithShape="0">
              <a:srgbClr val="001D3A"/>
            </a:outerShdw>
          </a:effectLst>
        </p:spPr>
        <p:txBody>
          <a:bodyPr wrap="none" anchor="ctr"/>
          <a:lstStyle/>
          <a:p>
            <a:pPr algn="ctr" eaLnBrk="0" hangingPunct="0"/>
            <a:r>
              <a:rPr lang="zh-CN" altLang="en-US" sz="2400" b="1">
                <a:solidFill>
                  <a:schemeClr val="bg1"/>
                </a:solidFill>
                <a:latin typeface="微软雅黑" panose="020B0503020204020204" charset="-122"/>
                <a:ea typeface="微软雅黑" panose="020B0503020204020204" charset="-122"/>
              </a:rPr>
              <a:t>科学性</a:t>
            </a:r>
            <a:endParaRPr lang="zh-CN" altLang="en-US" sz="2400" b="1">
              <a:solidFill>
                <a:schemeClr val="bg1"/>
              </a:solidFill>
              <a:latin typeface="微软雅黑" panose="020B0503020204020204" charset="-122"/>
              <a:ea typeface="微软雅黑" panose="020B0503020204020204" charset="-122"/>
            </a:endParaRPr>
          </a:p>
        </p:txBody>
      </p:sp>
      <p:sp>
        <p:nvSpPr>
          <p:cNvPr id="54279" name="圆角矩形 54278"/>
          <p:cNvSpPr/>
          <p:nvPr/>
        </p:nvSpPr>
        <p:spPr>
          <a:xfrm>
            <a:off x="3437700" y="2971800"/>
            <a:ext cx="2057400" cy="574675"/>
          </a:xfrm>
          <a:prstGeom prst="roundRect">
            <a:avLst>
              <a:gd name="adj" fmla="val 50000"/>
            </a:avLst>
          </a:prstGeom>
          <a:gradFill rotWithShape="1">
            <a:gsLst>
              <a:gs pos="0">
                <a:schemeClr val="hlink"/>
              </a:gs>
              <a:gs pos="100000">
                <a:schemeClr val="hlink">
                  <a:gamma/>
                  <a:shade val="46275"/>
                  <a:invGamma/>
                </a:schemeClr>
              </a:gs>
            </a:gsLst>
            <a:lin ang="0" scaled="1"/>
            <a:tileRect/>
          </a:gradFill>
          <a:ln w="38100" cap="flat" cmpd="sng">
            <a:solidFill>
              <a:srgbClr val="FFFFFF"/>
            </a:solidFill>
            <a:prstDash val="solid"/>
            <a:headEnd type="none" w="med" len="med"/>
            <a:tailEnd type="none" w="med" len="med"/>
          </a:ln>
          <a:effectLst>
            <a:outerShdw dist="63500" dir="3187806" algn="ctr" rotWithShape="0">
              <a:srgbClr val="001D3A"/>
            </a:outerShdw>
          </a:effectLst>
        </p:spPr>
        <p:txBody>
          <a:bodyPr wrap="none" anchor="ctr"/>
          <a:lstStyle/>
          <a:p>
            <a:pPr algn="ctr"/>
            <a:r>
              <a:rPr lang="zh-CN" altLang="en-US" sz="2400" b="1">
                <a:solidFill>
                  <a:schemeClr val="bg1"/>
                </a:solidFill>
                <a:latin typeface="微软雅黑" panose="020B0503020204020204" charset="-122"/>
                <a:ea typeface="微软雅黑" panose="020B0503020204020204" charset="-122"/>
              </a:rPr>
              <a:t>可行性</a:t>
            </a:r>
            <a:endParaRPr lang="zh-CN" altLang="en-US" sz="2400" b="1">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zh-CN" sz="3200" dirty="0">
                <a:solidFill>
                  <a:srgbClr val="FF0000"/>
                </a:solidFill>
                <a:latin typeface="黑体" panose="02010609060101010101" charset="-122"/>
                <a:ea typeface="黑体" panose="02010609060101010101" charset="-122"/>
                <a:sym typeface="+mn-ea"/>
              </a:rPr>
              <a:t>三</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举例</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804670"/>
            <a:ext cx="8153400" cy="4116070"/>
          </a:xfrm>
        </p:spPr>
        <p:txBody>
          <a:bodyPr/>
          <a:lstStyle/>
          <a:p>
            <a:pPr marL="0" indent="0">
              <a:lnSpc>
                <a:spcPct val="150000"/>
              </a:lnSpc>
              <a:buNone/>
            </a:pPr>
            <a:r>
              <a:rPr lang="en-US" altLang="zh-CN" sz="2400" b="1">
                <a:ea typeface="宋体" panose="02010600030101010101" pitchFamily="2" charset="-122"/>
              </a:rPr>
              <a:t>  </a:t>
            </a:r>
            <a:endParaRPr lang="en-US" altLang="zh-CN" sz="2400" b="1">
              <a:ea typeface="宋体" panose="02010600030101010101" pitchFamily="2" charset="-122"/>
            </a:endParaRPr>
          </a:p>
        </p:txBody>
      </p:sp>
      <p:sp>
        <p:nvSpPr>
          <p:cNvPr id="54278" name="圆角矩形 54277"/>
          <p:cNvSpPr/>
          <p:nvPr/>
        </p:nvSpPr>
        <p:spPr>
          <a:xfrm>
            <a:off x="762000" y="1486535"/>
            <a:ext cx="1219200" cy="444500"/>
          </a:xfrm>
          <a:prstGeom prst="roundRect">
            <a:avLst>
              <a:gd name="adj" fmla="val 50000"/>
            </a:avLst>
          </a:prstGeom>
          <a:gradFill rotWithShape="1">
            <a:gsLst>
              <a:gs pos="0">
                <a:schemeClr val="accent1"/>
              </a:gs>
              <a:gs pos="100000">
                <a:schemeClr val="accent1">
                  <a:gamma/>
                  <a:shade val="46275"/>
                  <a:invGamma/>
                </a:schemeClr>
              </a:gs>
            </a:gsLst>
            <a:lin ang="0" scaled="1"/>
            <a:tileRect/>
          </a:gradFill>
          <a:ln w="38100" cap="flat" cmpd="sng">
            <a:solidFill>
              <a:srgbClr val="FFFFFF"/>
            </a:solidFill>
            <a:prstDash val="solid"/>
            <a:headEnd type="none" w="med" len="med"/>
            <a:tailEnd type="none" w="med" len="med"/>
          </a:ln>
          <a:effectLst>
            <a:outerShdw dist="63500" dir="3187806" algn="ctr" rotWithShape="0">
              <a:srgbClr val="001D3A"/>
            </a:outerShdw>
          </a:effectLst>
        </p:spPr>
        <p:txBody>
          <a:bodyPr wrap="none" anchor="ctr"/>
          <a:lstStyle/>
          <a:p>
            <a:pPr algn="ctr" eaLnBrk="0" hangingPunct="0"/>
            <a:r>
              <a:rPr lang="zh-CN" altLang="en-US" sz="1600" b="1" dirty="0">
                <a:solidFill>
                  <a:schemeClr val="bg1"/>
                </a:solidFill>
                <a:latin typeface="微软雅黑" panose="020B0503020204020204" charset="-122"/>
                <a:ea typeface="微软雅黑" panose="020B0503020204020204" charset="-122"/>
              </a:rPr>
              <a:t>完整性</a:t>
            </a:r>
            <a:endParaRPr lang="zh-CN" altLang="en-US" sz="1600" b="1" dirty="0">
              <a:solidFill>
                <a:schemeClr val="bg1"/>
              </a:solidFill>
              <a:latin typeface="微软雅黑" panose="020B0503020204020204" charset="-122"/>
              <a:ea typeface="微软雅黑" panose="020B0503020204020204" charset="-122"/>
            </a:endParaRPr>
          </a:p>
        </p:txBody>
      </p:sp>
      <p:pic>
        <p:nvPicPr>
          <p:cNvPr id="4" name="图片 3" descr="419830664205282491"/>
          <p:cNvPicPr>
            <a:picLocks noChangeAspect="1"/>
          </p:cNvPicPr>
          <p:nvPr/>
        </p:nvPicPr>
        <p:blipFill>
          <a:blip r:embed="rId1"/>
          <a:stretch>
            <a:fillRect/>
          </a:stretch>
        </p:blipFill>
        <p:spPr>
          <a:xfrm>
            <a:off x="3569335" y="1968500"/>
            <a:ext cx="2626360" cy="3789045"/>
          </a:xfrm>
          <a:prstGeom prst="rect">
            <a:avLst/>
          </a:prstGeom>
        </p:spPr>
      </p:pic>
      <p:pic>
        <p:nvPicPr>
          <p:cNvPr id="5" name="图片 4" descr="670188155235327502"/>
          <p:cNvPicPr>
            <a:picLocks noChangeAspect="1"/>
          </p:cNvPicPr>
          <p:nvPr/>
        </p:nvPicPr>
        <p:blipFill>
          <a:blip r:embed="rId2"/>
          <a:stretch>
            <a:fillRect/>
          </a:stretch>
        </p:blipFill>
        <p:spPr>
          <a:xfrm>
            <a:off x="993775" y="1931035"/>
            <a:ext cx="2660650" cy="3989070"/>
          </a:xfrm>
          <a:prstGeom prst="rect">
            <a:avLst/>
          </a:prstGeom>
        </p:spPr>
      </p:pic>
      <p:sp>
        <p:nvSpPr>
          <p:cNvPr id="6" name="文本框 5"/>
          <p:cNvSpPr txBox="1"/>
          <p:nvPr/>
        </p:nvSpPr>
        <p:spPr>
          <a:xfrm>
            <a:off x="6595745" y="2466340"/>
            <a:ext cx="1710055" cy="645160"/>
          </a:xfrm>
          <a:prstGeom prst="rect">
            <a:avLst/>
          </a:prstGeom>
          <a:noFill/>
        </p:spPr>
        <p:txBody>
          <a:bodyPr wrap="square" rtlCol="0">
            <a:spAutoFit/>
          </a:bodyPr>
          <a:lstStyle/>
          <a:p>
            <a:r>
              <a:rPr lang="zh-CN" altLang="en-US" b="1" dirty="0"/>
              <a:t>所有环节：如时间窗的规</a:t>
            </a:r>
            <a:r>
              <a:rPr lang="zh-CN" altLang="en-US" b="1" dirty="0" smtClean="0"/>
              <a:t>定</a:t>
            </a:r>
            <a:endParaRPr lang="zh-CN" alt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780540"/>
            <a:ext cx="8153400" cy="4116070"/>
          </a:xfrm>
        </p:spPr>
        <p:txBody>
          <a:bodyPr/>
          <a:lstStyle/>
          <a:p>
            <a:pPr marL="0" indent="0">
              <a:buNone/>
            </a:pPr>
            <a:endParaRPr lang="en-US" altLang="zh-CN" sz="2400" b="1" dirty="0">
              <a:latin typeface="宋体" panose="02010600030101010101" pitchFamily="2" charset="-122"/>
              <a:ea typeface="宋体" panose="02010600030101010101" pitchFamily="2" charset="-122"/>
            </a:endParaRPr>
          </a:p>
          <a:p>
            <a:pPr marL="0" indent="0">
              <a:buNone/>
            </a:pPr>
            <a:r>
              <a:rPr lang="zh-CN" altLang="en-US" sz="2400" b="1" dirty="0">
                <a:ea typeface="宋体" panose="02010600030101010101" pitchFamily="2" charset="-122"/>
              </a:rPr>
              <a:t>              </a:t>
            </a:r>
            <a:endParaRPr lang="en-US" altLang="zh-CN" sz="2400" b="1" dirty="0" smtClean="0">
              <a:solidFill>
                <a:srgbClr val="00B050"/>
              </a:solidFill>
              <a:latin typeface="微软雅黑" panose="020B0503020204020204" charset="-122"/>
              <a:ea typeface="微软雅黑" panose="020B0503020204020204" charset="-122"/>
              <a:sym typeface="+mn-ea"/>
            </a:endParaRPr>
          </a:p>
          <a:p>
            <a:pPr marL="0" indent="0">
              <a:lnSpc>
                <a:spcPct val="150000"/>
              </a:lnSpc>
              <a:buNone/>
            </a:pPr>
            <a:r>
              <a:rPr lang="zh-CN" altLang="en-US" sz="2000" b="1" dirty="0" smtClean="0">
                <a:ea typeface="宋体" panose="02010600030101010101" pitchFamily="2" charset="-122"/>
                <a:sym typeface="+mn-ea"/>
              </a:rPr>
              <a:t>        不</a:t>
            </a:r>
            <a:r>
              <a:rPr lang="zh-CN" altLang="en-US" sz="2000" b="1" dirty="0">
                <a:ea typeface="宋体" panose="02010600030101010101" pitchFamily="2" charset="-122"/>
                <a:sym typeface="+mn-ea"/>
              </a:rPr>
              <a:t>同的试验设</a:t>
            </a:r>
            <a:r>
              <a:rPr lang="zh-CN" altLang="en-US" sz="2000" b="1" dirty="0" smtClean="0">
                <a:ea typeface="宋体" panose="02010600030101010101" pitchFamily="2" charset="-122"/>
                <a:sym typeface="+mn-ea"/>
              </a:rPr>
              <a:t>计，根据试验的目的：</a:t>
            </a:r>
            <a:endParaRPr lang="en-US" altLang="zh-CN" sz="2000" b="1" dirty="0">
              <a:ea typeface="宋体" panose="02010600030101010101" pitchFamily="2" charset="-122"/>
              <a:sym typeface="+mn-ea"/>
            </a:endParaRPr>
          </a:p>
          <a:p>
            <a:pPr marL="0" indent="0">
              <a:lnSpc>
                <a:spcPct val="150000"/>
              </a:lnSpc>
              <a:buNone/>
            </a:pPr>
            <a:r>
              <a:rPr lang="zh-CN" altLang="en-US" sz="2000" b="1" dirty="0" smtClean="0">
                <a:solidFill>
                  <a:srgbClr val="00B050"/>
                </a:solidFill>
                <a:latin typeface="微软雅黑" panose="020B0503020204020204" charset="-122"/>
                <a:ea typeface="微软雅黑" panose="020B0503020204020204" charset="-122"/>
                <a:sym typeface="+mn-ea"/>
              </a:rPr>
              <a:t>        </a:t>
            </a:r>
            <a:r>
              <a:rPr lang="zh-CN" altLang="en-US" sz="2000" b="1" dirty="0" smtClean="0">
                <a:solidFill>
                  <a:srgbClr val="FF0000"/>
                </a:solidFill>
                <a:latin typeface="宋体" panose="02010600030101010101" pitchFamily="2" charset="-122"/>
                <a:ea typeface="宋体" panose="02010600030101010101" pitchFamily="2" charset="-122"/>
                <a:sym typeface="+mn-ea"/>
              </a:rPr>
              <a:t>考</a:t>
            </a:r>
            <a:r>
              <a:rPr lang="zh-CN" altLang="en-US" sz="2000" b="1" dirty="0">
                <a:solidFill>
                  <a:srgbClr val="FF0000"/>
                </a:solidFill>
                <a:latin typeface="宋体" panose="02010600030101010101" pitchFamily="2" charset="-122"/>
                <a:ea typeface="宋体" panose="02010600030101010101" pitchFamily="2" charset="-122"/>
                <a:sym typeface="+mn-ea"/>
              </a:rPr>
              <a:t>察的指标不同，解决的问题不同，方法学必须一</a:t>
            </a:r>
            <a:r>
              <a:rPr lang="zh-CN" altLang="en-US" sz="2000" b="1" dirty="0" smtClean="0">
                <a:solidFill>
                  <a:srgbClr val="FF0000"/>
                </a:solidFill>
                <a:latin typeface="宋体" panose="02010600030101010101" pitchFamily="2" charset="-122"/>
                <a:ea typeface="宋体" panose="02010600030101010101" pitchFamily="2" charset="-122"/>
                <a:sym typeface="+mn-ea"/>
              </a:rPr>
              <a:t>致，必须具备科学性。</a:t>
            </a:r>
            <a:endParaRPr lang="zh-CN" altLang="en-US" sz="2000" b="1" dirty="0">
              <a:solidFill>
                <a:srgbClr val="FF0000"/>
              </a:solidFill>
              <a:latin typeface="宋体" panose="02010600030101010101" pitchFamily="2" charset="-122"/>
              <a:ea typeface="宋体" panose="02010600030101010101" pitchFamily="2" charset="-122"/>
              <a:sym typeface="+mn-ea"/>
            </a:endParaRPr>
          </a:p>
          <a:p>
            <a:pPr marL="0" indent="0">
              <a:lnSpc>
                <a:spcPct val="150000"/>
              </a:lnSpc>
              <a:buNone/>
            </a:pPr>
            <a:r>
              <a:rPr lang="zh-CN" altLang="en-US" sz="2000" b="1" dirty="0">
                <a:solidFill>
                  <a:srgbClr val="FF0000"/>
                </a:solidFill>
                <a:ea typeface="宋体" panose="02010600030101010101" pitchFamily="2" charset="-122"/>
                <a:sym typeface="+mn-ea"/>
              </a:rPr>
              <a:t>                                  </a:t>
            </a:r>
            <a:endParaRPr lang="zh-CN" altLang="en-US" sz="2000" b="1" dirty="0">
              <a:solidFill>
                <a:srgbClr val="FF0000"/>
              </a:solidFill>
              <a:ea typeface="宋体" panose="02010600030101010101" pitchFamily="2" charset="-122"/>
            </a:endParaRPr>
          </a:p>
          <a:p>
            <a:pPr marL="0" indent="0">
              <a:buNone/>
            </a:pPr>
            <a:endParaRPr lang="zh-CN" altLang="en-US" sz="2400" b="1" dirty="0">
              <a:ea typeface="宋体" panose="02010600030101010101" pitchFamily="2" charset="-122"/>
            </a:endParaRPr>
          </a:p>
        </p:txBody>
      </p:sp>
      <p:sp>
        <p:nvSpPr>
          <p:cNvPr id="7" name="圆角矩形 6"/>
          <p:cNvSpPr/>
          <p:nvPr/>
        </p:nvSpPr>
        <p:spPr>
          <a:xfrm>
            <a:off x="685800" y="1904999"/>
            <a:ext cx="1447800" cy="384111"/>
          </a:xfrm>
          <a:prstGeom prst="roundRect">
            <a:avLst>
              <a:gd name="adj" fmla="val 50000"/>
            </a:avLst>
          </a:prstGeom>
          <a:gradFill rotWithShape="1">
            <a:gsLst>
              <a:gs pos="0">
                <a:schemeClr val="hlink"/>
              </a:gs>
              <a:gs pos="100000">
                <a:schemeClr val="hlink">
                  <a:gamma/>
                  <a:shade val="46275"/>
                  <a:invGamma/>
                </a:schemeClr>
              </a:gs>
            </a:gsLst>
            <a:lin ang="0" scaled="1"/>
            <a:tileRect/>
          </a:gradFill>
          <a:ln w="38100" cap="flat" cmpd="sng">
            <a:solidFill>
              <a:srgbClr val="FFFFFF"/>
            </a:solidFill>
            <a:prstDash val="solid"/>
            <a:headEnd type="none" w="med" len="med"/>
            <a:tailEnd type="none" w="med" len="med"/>
          </a:ln>
          <a:effectLst>
            <a:outerShdw dist="63500" dir="3187806" algn="ctr" rotWithShape="0">
              <a:srgbClr val="001D3A"/>
            </a:outerShdw>
          </a:effectLst>
        </p:spPr>
        <p:txBody>
          <a:bodyPr wrap="none" anchor="ctr"/>
          <a:lstStyle/>
          <a:p>
            <a:pPr algn="ctr"/>
            <a:r>
              <a:rPr lang="zh-CN" altLang="en-US" sz="2000" b="1" dirty="0">
                <a:solidFill>
                  <a:schemeClr val="bg1"/>
                </a:solidFill>
                <a:latin typeface="微软雅黑" panose="020B0503020204020204" charset="-122"/>
                <a:ea typeface="微软雅黑" panose="020B0503020204020204" charset="-122"/>
              </a:rPr>
              <a:t>可行性</a:t>
            </a:r>
            <a:endParaRPr lang="zh-CN" altLang="en-US" sz="20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一、设计原则</a:t>
            </a:r>
            <a:endParaRPr lang="en-US" altLang="zh-CN" sz="2400" b="1" dirty="0" smtClean="0">
              <a:latin typeface="宋体" panose="02010600030101010101" pitchFamily="2" charset="-122"/>
              <a:ea typeface="宋体" panose="02010600030101010101" pitchFamily="2" charset="-122"/>
              <a:sym typeface="+mn-ea"/>
            </a:endParaRPr>
          </a:p>
          <a:p>
            <a:pPr marL="0" indent="0">
              <a:buNone/>
            </a:pPr>
            <a:r>
              <a:rPr lang="zh-CN" altLang="en-US" sz="2400" b="1" dirty="0" smtClean="0">
                <a:latin typeface="宋体" panose="02010600030101010101" pitchFamily="2" charset="-122"/>
                <a:ea typeface="宋体" panose="02010600030101010101" pitchFamily="2" charset="-122"/>
                <a:sym typeface="+mn-ea"/>
              </a:rPr>
              <a:t>二、</a:t>
            </a:r>
            <a:r>
              <a:rPr lang="zh-CN" altLang="en-US" sz="2400" b="1" dirty="0">
                <a:latin typeface="宋体" panose="02010600030101010101" pitchFamily="2" charset="-122"/>
                <a:ea typeface="宋体" panose="02010600030101010101" pitchFamily="2" charset="-122"/>
                <a:sym typeface="+mn-ea"/>
              </a:rPr>
              <a:t>受试者选择</a:t>
            </a:r>
            <a:endParaRPr lang="zh-CN" altLang="en-US" sz="2400" b="1" dirty="0">
              <a:ea typeface="宋体" panose="02010600030101010101" pitchFamily="2" charset="-122"/>
            </a:endParaRPr>
          </a:p>
          <a:p>
            <a:pPr marL="0" indent="0">
              <a:buNone/>
            </a:pPr>
            <a:r>
              <a:rPr lang="zh-CN" altLang="en-US" sz="2400" b="1" dirty="0" smtClean="0"/>
              <a:t>三、</a:t>
            </a:r>
            <a:r>
              <a:rPr lang="zh-CN" altLang="en-US" sz="2400" b="1" dirty="0"/>
              <a:t>标准操作规程</a:t>
            </a:r>
            <a:r>
              <a:rPr lang="en-US" altLang="zh-CN" sz="2400" b="1" dirty="0" smtClean="0"/>
              <a:t> </a:t>
            </a:r>
            <a:r>
              <a:rPr lang="zh-CN" altLang="en-US" sz="2400" b="1" dirty="0" smtClean="0">
                <a:ea typeface="宋体" panose="02010600030101010101" pitchFamily="2" charset="-122"/>
              </a:rPr>
              <a:t>     </a:t>
            </a:r>
            <a:endParaRPr lang="en-US" altLang="zh-CN" sz="2000" dirty="0">
              <a:solidFill>
                <a:schemeClr val="tx2"/>
              </a:solidFill>
            </a:endParaRPr>
          </a:p>
          <a:p>
            <a:pPr>
              <a:buNone/>
            </a:pPr>
            <a:r>
              <a:rPr lang="zh-CN" altLang="en-US" sz="2400" b="1" dirty="0">
                <a:latin typeface="宋体" panose="02010600030101010101" pitchFamily="2" charset="-122"/>
                <a:ea typeface="宋体" panose="02010600030101010101" pitchFamily="2" charset="-122"/>
              </a:rPr>
              <a:t>四、质量保</a:t>
            </a:r>
            <a:r>
              <a:rPr lang="zh-CN" altLang="en-US" sz="2400" b="1" dirty="0" smtClean="0">
                <a:latin typeface="宋体" panose="02010600030101010101" pitchFamily="2" charset="-122"/>
                <a:ea typeface="宋体" panose="02010600030101010101" pitchFamily="2" charset="-122"/>
              </a:rPr>
              <a:t>证</a:t>
            </a:r>
            <a:endParaRPr lang="en-US" altLang="zh-CN" sz="2400" b="1" dirty="0" smtClean="0">
              <a:latin typeface="宋体" panose="02010600030101010101" pitchFamily="2" charset="-122"/>
              <a:ea typeface="宋体" panose="02010600030101010101" pitchFamily="2" charset="-122"/>
            </a:endParaRPr>
          </a:p>
          <a:p>
            <a:pPr>
              <a:buNone/>
            </a:pPr>
            <a:r>
              <a:rPr lang="en-US" altLang="zh-CN"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                   </a:t>
            </a:r>
            <a:r>
              <a:rPr lang="zh-CN" altLang="en-US" sz="2400" b="1" dirty="0" smtClean="0">
                <a:solidFill>
                  <a:srgbClr val="00B050"/>
                </a:solidFill>
                <a:latin typeface="微软雅黑" panose="020B0503020204020204" charset="-122"/>
                <a:ea typeface="微软雅黑" panose="020B0503020204020204" charset="-122"/>
              </a:rPr>
              <a:t>共性</a:t>
            </a:r>
            <a:r>
              <a:rPr lang="en-US" altLang="zh-CN" sz="2400" b="1" dirty="0" smtClean="0">
                <a:solidFill>
                  <a:srgbClr val="00B050"/>
                </a:solidFill>
                <a:latin typeface="微软雅黑" panose="020B0503020204020204" charset="-122"/>
                <a:ea typeface="微软雅黑" panose="020B0503020204020204" charset="-122"/>
              </a:rPr>
              <a:t>+</a:t>
            </a:r>
            <a:r>
              <a:rPr lang="zh-CN" altLang="en-US" sz="2400" b="1" dirty="0" smtClean="0">
                <a:solidFill>
                  <a:srgbClr val="00B050"/>
                </a:solidFill>
                <a:latin typeface="微软雅黑" panose="020B0503020204020204" charset="-122"/>
                <a:ea typeface="微软雅黑" panose="020B0503020204020204" charset="-122"/>
              </a:rPr>
              <a:t>重要</a:t>
            </a:r>
            <a:endParaRPr lang="en-US" altLang="zh-CN" sz="2400" b="1" dirty="0">
              <a:solidFill>
                <a:srgbClr val="00B05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一、设计原则</a:t>
            </a:r>
            <a:endParaRPr lang="en-US" altLang="zh-CN" sz="2400" b="1" dirty="0" smtClean="0">
              <a:latin typeface="宋体" panose="02010600030101010101" pitchFamily="2" charset="-122"/>
              <a:ea typeface="宋体" panose="02010600030101010101" pitchFamily="2" charset="-122"/>
              <a:sym typeface="+mn-ea"/>
            </a:endParaRPr>
          </a:p>
          <a:p>
            <a:pPr marL="0" indent="0">
              <a:buNone/>
            </a:pPr>
            <a:r>
              <a:rPr lang="zh-CN" altLang="en-US" sz="2400" b="1" dirty="0" smtClean="0">
                <a:ea typeface="宋体" panose="02010600030101010101" pitchFamily="2" charset="-122"/>
              </a:rPr>
              <a:t>       三</a:t>
            </a:r>
            <a:r>
              <a:rPr lang="zh-CN" altLang="en-US" sz="2400" b="1" dirty="0">
                <a:ea typeface="宋体" panose="02010600030101010101" pitchFamily="2" charset="-122"/>
              </a:rPr>
              <a:t>大原则：随机、对照、重复。</a:t>
            </a:r>
            <a:endParaRPr lang="en-US" altLang="zh-CN" sz="24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1</a:t>
            </a:r>
            <a:r>
              <a:rPr lang="zh-CN" altLang="en-US" sz="2000" b="1" dirty="0" smtClean="0">
                <a:latin typeface="宋体" panose="02010600030101010101" pitchFamily="2" charset="-122"/>
                <a:ea typeface="宋体" panose="02010600030101010101" pitchFamily="2" charset="-122"/>
                <a:sym typeface="+mn-ea"/>
              </a:rPr>
              <a:t>、随机：区组随机，完全随机。</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en-US" altLang="zh-CN" sz="2400" b="1" dirty="0">
                <a:ea typeface="宋体" panose="02010600030101010101" pitchFamily="2" charset="-122"/>
                <a:sym typeface="+mn-ea"/>
              </a:rPr>
              <a:t> </a:t>
            </a:r>
            <a:r>
              <a:rPr lang="en-US" altLang="zh-CN" sz="2400" b="1" dirty="0" smtClean="0">
                <a:ea typeface="宋体" panose="02010600030101010101" pitchFamily="2" charset="-122"/>
                <a:sym typeface="+mn-ea"/>
              </a:rPr>
              <a:t>    “</a:t>
            </a:r>
            <a:r>
              <a:rPr lang="zh-CN" altLang="en-US" sz="2400" b="1" dirty="0">
                <a:ea typeface="宋体" panose="02010600030101010101" pitchFamily="2" charset="-122"/>
                <a:sym typeface="+mn-ea"/>
              </a:rPr>
              <a:t>随机”是一种减少干扰的最有效的途径，把各种潜在的干扰因素(已知的和未知的)在基线时均衡分布到各个组别中，使两组达到平衡。</a:t>
            </a:r>
            <a:endParaRPr lang="zh-CN" altLang="en-US" sz="2400" b="1" dirty="0">
              <a:ea typeface="宋体" panose="02010600030101010101" pitchFamily="2" charset="-122"/>
              <a:sym typeface="+mn-ea"/>
            </a:endParaRPr>
          </a:p>
          <a:p>
            <a:pPr marL="0" indent="0">
              <a:buNone/>
            </a:pPr>
            <a:r>
              <a:rPr lang="zh-CN" altLang="en-US" sz="2400" b="1" dirty="0">
                <a:ea typeface="宋体" panose="02010600030101010101" pitchFamily="2" charset="-122"/>
                <a:sym typeface="+mn-ea"/>
              </a:rPr>
              <a:t>       “分层随机”可以进一步确保受试者在不同因素的组别之间的平衡，如年龄、体重、不适程度等，这对于小样本量的RCT来说尤为重</a:t>
            </a:r>
            <a:r>
              <a:rPr lang="zh-CN" altLang="en-US" sz="2400" b="1" dirty="0" smtClean="0">
                <a:ea typeface="宋体" panose="02010600030101010101" pitchFamily="2" charset="-122"/>
                <a:sym typeface="+mn-ea"/>
              </a:rPr>
              <a:t>要。</a:t>
            </a:r>
            <a:endParaRPr lang="zh-CN" altLang="en-US" sz="24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40961"/>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rPr>
              <a:t>内容</a:t>
            </a:r>
            <a:endParaRPr lang="zh-CN" altLang="en-US" sz="3200" dirty="0">
              <a:solidFill>
                <a:srgbClr val="FF0000"/>
              </a:solidFill>
              <a:latin typeface="黑体" panose="02010609060101010101" charset="-122"/>
              <a:ea typeface="黑体" panose="02010609060101010101" charset="-122"/>
            </a:endParaRPr>
          </a:p>
        </p:txBody>
      </p:sp>
      <p:grpSp>
        <p:nvGrpSpPr>
          <p:cNvPr id="40963" name="组合 40962"/>
          <p:cNvGrpSpPr/>
          <p:nvPr/>
        </p:nvGrpSpPr>
        <p:grpSpPr>
          <a:xfrm>
            <a:off x="1828800" y="2024063"/>
            <a:ext cx="762000" cy="665162"/>
            <a:chOff x="1110" y="2656"/>
            <a:chExt cx="1549" cy="1351"/>
          </a:xfrm>
        </p:grpSpPr>
        <p:sp>
          <p:nvSpPr>
            <p:cNvPr id="40964" name="六边形 40963"/>
            <p:cNvSpPr/>
            <p:nvPr/>
          </p:nvSpPr>
          <p:spPr>
            <a:xfrm>
              <a:off x="1123" y="2679"/>
              <a:ext cx="1536" cy="1328"/>
            </a:xfrm>
            <a:prstGeom prst="hexagon">
              <a:avLst>
                <a:gd name="adj" fmla="val 28915"/>
                <a:gd name="vf" fmla="val 115470"/>
              </a:avLst>
            </a:prstGeom>
            <a:solidFill>
              <a:srgbClr val="808080"/>
            </a:solidFill>
            <a:ln w="9525">
              <a:noFill/>
            </a:ln>
          </p:spPr>
          <p:txBody>
            <a:bodyPr/>
            <a:lstStyle/>
            <a:p>
              <a:endParaRPr lang="zh-CN" altLang="en-US"/>
            </a:p>
          </p:txBody>
        </p:sp>
        <p:sp>
          <p:nvSpPr>
            <p:cNvPr id="40965" name="六边形 40964"/>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lstStyle/>
            <a:p>
              <a:endParaRPr lang="zh-CN" altLang="en-US"/>
            </a:p>
          </p:txBody>
        </p:sp>
        <p:sp>
          <p:nvSpPr>
            <p:cNvPr id="40966" name="六边形 40965"/>
            <p:cNvSpPr/>
            <p:nvPr/>
          </p:nvSpPr>
          <p:spPr>
            <a:xfrm>
              <a:off x="1200" y="2736"/>
              <a:ext cx="1350" cy="1168"/>
            </a:xfrm>
            <a:prstGeom prst="hexagon">
              <a:avLst>
                <a:gd name="adj" fmla="val 28895"/>
                <a:gd name="vf" fmla="val 115470"/>
              </a:avLst>
            </a:prstGeom>
            <a:gradFill rotWithShape="1">
              <a:gsLst>
                <a:gs pos="0">
                  <a:schemeClr val="folHlink">
                    <a:gamma/>
                    <a:shade val="46275"/>
                    <a:invGamma/>
                  </a:schemeClr>
                </a:gs>
                <a:gs pos="100000">
                  <a:schemeClr val="folHlink"/>
                </a:gs>
              </a:gsLst>
              <a:lin ang="2700000" scaled="1"/>
              <a:tileRect/>
            </a:gradFill>
            <a:ln w="9525" cap="flat" cmpd="sng">
              <a:solidFill>
                <a:schemeClr val="tx1"/>
              </a:solidFill>
              <a:prstDash val="solid"/>
              <a:miter/>
              <a:headEnd type="none" w="med" len="med"/>
              <a:tailEnd type="none" w="med" len="med"/>
            </a:ln>
          </p:spPr>
          <p:txBody>
            <a:bodyPr/>
            <a:lstStyle/>
            <a:p>
              <a:endParaRPr lang="zh-CN" altLang="en-US"/>
            </a:p>
          </p:txBody>
        </p:sp>
      </p:grpSp>
      <p:grpSp>
        <p:nvGrpSpPr>
          <p:cNvPr id="40967" name="组合 40966"/>
          <p:cNvGrpSpPr/>
          <p:nvPr/>
        </p:nvGrpSpPr>
        <p:grpSpPr>
          <a:xfrm>
            <a:off x="1828800" y="2938463"/>
            <a:ext cx="762000" cy="665162"/>
            <a:chOff x="3174" y="2656"/>
            <a:chExt cx="1549" cy="1351"/>
          </a:xfrm>
        </p:grpSpPr>
        <p:sp>
          <p:nvSpPr>
            <p:cNvPr id="40968" name="六边形 40967"/>
            <p:cNvSpPr/>
            <p:nvPr/>
          </p:nvSpPr>
          <p:spPr>
            <a:xfrm>
              <a:off x="3187" y="2679"/>
              <a:ext cx="1536" cy="1328"/>
            </a:xfrm>
            <a:prstGeom prst="hexagon">
              <a:avLst>
                <a:gd name="adj" fmla="val 28915"/>
                <a:gd name="vf" fmla="val 115470"/>
              </a:avLst>
            </a:prstGeom>
            <a:solidFill>
              <a:srgbClr val="808080"/>
            </a:solidFill>
            <a:ln w="9525">
              <a:noFill/>
            </a:ln>
          </p:spPr>
          <p:txBody>
            <a:bodyPr/>
            <a:lstStyle/>
            <a:p>
              <a:endParaRPr lang="zh-CN" altLang="en-US"/>
            </a:p>
          </p:txBody>
        </p:sp>
        <p:sp>
          <p:nvSpPr>
            <p:cNvPr id="40969" name="六边形 40968"/>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lstStyle/>
            <a:p>
              <a:endParaRPr lang="zh-CN" altLang="en-US"/>
            </a:p>
          </p:txBody>
        </p:sp>
        <p:sp>
          <p:nvSpPr>
            <p:cNvPr id="40970" name="六边形 40969"/>
            <p:cNvSpPr/>
            <p:nvPr/>
          </p:nvSpPr>
          <p:spPr>
            <a:xfrm>
              <a:off x="3264" y="2736"/>
              <a:ext cx="1350" cy="1168"/>
            </a:xfrm>
            <a:prstGeom prst="hexagon">
              <a:avLst>
                <a:gd name="adj" fmla="val 28895"/>
                <a:gd name="vf" fmla="val 115470"/>
              </a:avLst>
            </a:prstGeom>
            <a:gradFill rotWithShape="1">
              <a:gsLst>
                <a:gs pos="0">
                  <a:schemeClr val="accent1">
                    <a:gamma/>
                    <a:shade val="46275"/>
                    <a:invGamma/>
                  </a:schemeClr>
                </a:gs>
                <a:gs pos="100000">
                  <a:schemeClr val="accent1"/>
                </a:gs>
              </a:gsLst>
              <a:lin ang="2700000" scaled="1"/>
              <a:tileRect/>
            </a:gradFill>
            <a:ln w="9525" cap="flat" cmpd="sng">
              <a:solidFill>
                <a:schemeClr val="tx1"/>
              </a:solidFill>
              <a:prstDash val="solid"/>
              <a:miter/>
              <a:headEnd type="none" w="med" len="med"/>
              <a:tailEnd type="none" w="med" len="med"/>
            </a:ln>
          </p:spPr>
          <p:txBody>
            <a:bodyPr/>
            <a:lstStyle/>
            <a:p>
              <a:endParaRPr lang="zh-CN" altLang="en-US"/>
            </a:p>
          </p:txBody>
        </p:sp>
      </p:grpSp>
      <p:sp>
        <p:nvSpPr>
          <p:cNvPr id="40971" name="直接连接符 40970"/>
          <p:cNvSpPr/>
          <p:nvPr/>
        </p:nvSpPr>
        <p:spPr>
          <a:xfrm>
            <a:off x="2438400" y="2633663"/>
            <a:ext cx="4800600" cy="0"/>
          </a:xfrm>
          <a:prstGeom prst="line">
            <a:avLst/>
          </a:prstGeom>
          <a:ln w="25400" cap="flat" cmpd="sng">
            <a:solidFill>
              <a:srgbClr val="C0C0C0"/>
            </a:solidFill>
            <a:prstDash val="sysDot"/>
            <a:headEnd type="none" w="med" len="med"/>
            <a:tailEnd type="oval" w="med" len="med"/>
          </a:ln>
        </p:spPr>
      </p:sp>
      <p:sp>
        <p:nvSpPr>
          <p:cNvPr id="40972" name="文本框 40971"/>
          <p:cNvSpPr txBox="1"/>
          <p:nvPr/>
        </p:nvSpPr>
        <p:spPr>
          <a:xfrm>
            <a:off x="2211070" y="2116773"/>
            <a:ext cx="3828292" cy="523220"/>
          </a:xfrm>
          <a:prstGeom prst="rect">
            <a:avLst/>
          </a:prstGeom>
          <a:noFill/>
          <a:ln w="9525">
            <a:noFill/>
          </a:ln>
        </p:spPr>
        <p:txBody>
          <a:bodyPr wrap="none" anchor="t">
            <a:spAutoFit/>
          </a:bodyPr>
          <a:lstStyle/>
          <a:p>
            <a:pPr algn="l" eaLnBrk="0" hangingPunct="0"/>
            <a:r>
              <a:rPr lang="en-US" altLang="zh-CN" sz="2800" b="1" dirty="0">
                <a:ea typeface="宋体" panose="02010600030101010101" pitchFamily="2" charset="-122"/>
                <a:sym typeface="+mn-ea"/>
              </a:rPr>
              <a:t>    </a:t>
            </a:r>
            <a:r>
              <a:rPr lang="zh-CN" altLang="en-US" sz="2800" b="1" dirty="0">
                <a:ea typeface="宋体" panose="02010600030101010101" pitchFamily="2" charset="-122"/>
                <a:sym typeface="+mn-ea"/>
              </a:rPr>
              <a:t>临</a:t>
            </a:r>
            <a:r>
              <a:rPr lang="zh-CN" altLang="en-US" sz="2800" b="1" dirty="0" smtClean="0">
                <a:ea typeface="宋体" panose="02010600030101010101" pitchFamily="2" charset="-122"/>
                <a:sym typeface="+mn-ea"/>
              </a:rPr>
              <a:t>床研究与临床试验</a:t>
            </a:r>
            <a:endParaRPr lang="zh-CN" altLang="en-US" sz="2800" b="1" dirty="0">
              <a:ea typeface="宋体" panose="02010600030101010101" pitchFamily="2" charset="-122"/>
              <a:sym typeface="+mn-ea"/>
            </a:endParaRPr>
          </a:p>
        </p:txBody>
      </p:sp>
      <p:sp>
        <p:nvSpPr>
          <p:cNvPr id="40973" name="文本框 40972"/>
          <p:cNvSpPr txBox="1"/>
          <p:nvPr/>
        </p:nvSpPr>
        <p:spPr>
          <a:xfrm>
            <a:off x="2025650" y="2122488"/>
            <a:ext cx="354013" cy="457200"/>
          </a:xfrm>
          <a:prstGeom prst="rect">
            <a:avLst/>
          </a:prstGeom>
          <a:noFill/>
          <a:ln w="9525">
            <a:noFill/>
          </a:ln>
        </p:spPr>
        <p:txBody>
          <a:bodyPr wrap="none" anchor="t">
            <a:spAutoFit/>
          </a:bodyPr>
          <a:lstStyle/>
          <a:p>
            <a:pPr algn="ctr" eaLnBrk="0" hangingPunct="0"/>
            <a:r>
              <a:rPr lang="en-US" altLang="zh-CN" sz="2400" b="1">
                <a:solidFill>
                  <a:schemeClr val="bg1"/>
                </a:solidFill>
              </a:rPr>
              <a:t>1</a:t>
            </a:r>
            <a:endParaRPr lang="en-US" altLang="zh-CN" sz="2400" b="1">
              <a:solidFill>
                <a:schemeClr val="bg1"/>
              </a:solidFill>
            </a:endParaRPr>
          </a:p>
        </p:txBody>
      </p:sp>
      <p:sp>
        <p:nvSpPr>
          <p:cNvPr id="40974" name="直接连接符 40973"/>
          <p:cNvSpPr/>
          <p:nvPr/>
        </p:nvSpPr>
        <p:spPr>
          <a:xfrm>
            <a:off x="2438400" y="3548063"/>
            <a:ext cx="4800600" cy="0"/>
          </a:xfrm>
          <a:prstGeom prst="line">
            <a:avLst/>
          </a:prstGeom>
          <a:ln w="25400" cap="flat" cmpd="sng">
            <a:solidFill>
              <a:srgbClr val="C0C0C0"/>
            </a:solidFill>
            <a:prstDash val="sysDot"/>
            <a:headEnd type="none" w="med" len="med"/>
            <a:tailEnd type="oval" w="med" len="med"/>
          </a:ln>
        </p:spPr>
      </p:sp>
      <p:sp>
        <p:nvSpPr>
          <p:cNvPr id="40975" name="文本框 40974"/>
          <p:cNvSpPr txBox="1"/>
          <p:nvPr/>
        </p:nvSpPr>
        <p:spPr>
          <a:xfrm>
            <a:off x="2211070" y="3070543"/>
            <a:ext cx="6009979" cy="523220"/>
          </a:xfrm>
          <a:prstGeom prst="rect">
            <a:avLst/>
          </a:prstGeom>
          <a:noFill/>
          <a:ln w="9525">
            <a:noFill/>
          </a:ln>
        </p:spPr>
        <p:txBody>
          <a:bodyPr wrap="none" anchor="t">
            <a:spAutoFit/>
          </a:bodyPr>
          <a:lstStyle/>
          <a:p>
            <a:pPr eaLnBrk="0" hangingPunct="0"/>
            <a:r>
              <a:rPr lang="en-US" altLang="zh-CN" sz="2800" b="1" dirty="0">
                <a:ea typeface="宋体" panose="02010600030101010101" pitchFamily="2" charset="-122"/>
                <a:sym typeface="+mn-ea"/>
              </a:rPr>
              <a:t>    </a:t>
            </a:r>
            <a:r>
              <a:rPr lang="zh-CN" altLang="en-US" sz="2800" b="1" dirty="0" smtClean="0">
                <a:ea typeface="宋体" panose="02010600030101010101" pitchFamily="2" charset="-122"/>
                <a:sym typeface="+mn-ea"/>
              </a:rPr>
              <a:t>随</a:t>
            </a:r>
            <a:r>
              <a:rPr lang="zh-CN" altLang="en-US" sz="2800" b="1" dirty="0">
                <a:ea typeface="宋体" panose="02010600030101010101" pitchFamily="2" charset="-122"/>
                <a:sym typeface="+mn-ea"/>
              </a:rPr>
              <a:t>机对照临床试验（RCT）的设计</a:t>
            </a:r>
            <a:endParaRPr lang="zh-CN" altLang="en-US" sz="2800" b="1" dirty="0">
              <a:ea typeface="宋体" panose="02010600030101010101" pitchFamily="2" charset="-122"/>
              <a:sym typeface="+mn-ea"/>
            </a:endParaRPr>
          </a:p>
        </p:txBody>
      </p:sp>
      <p:sp>
        <p:nvSpPr>
          <p:cNvPr id="40976" name="文本框 40975"/>
          <p:cNvSpPr txBox="1"/>
          <p:nvPr/>
        </p:nvSpPr>
        <p:spPr>
          <a:xfrm>
            <a:off x="2025650" y="3036888"/>
            <a:ext cx="354013" cy="457200"/>
          </a:xfrm>
          <a:prstGeom prst="rect">
            <a:avLst/>
          </a:prstGeom>
          <a:noFill/>
          <a:ln w="9525">
            <a:noFill/>
          </a:ln>
        </p:spPr>
        <p:txBody>
          <a:bodyPr wrap="none" anchor="t">
            <a:spAutoFit/>
          </a:bodyPr>
          <a:lstStyle/>
          <a:p>
            <a:pPr algn="ctr" eaLnBrk="0" hangingPunct="0"/>
            <a:r>
              <a:rPr lang="en-US" altLang="zh-CN" sz="2400" b="1">
                <a:solidFill>
                  <a:schemeClr val="bg1"/>
                </a:solidFill>
              </a:rPr>
              <a:t>2</a:t>
            </a:r>
            <a:endParaRPr lang="en-US" altLang="zh-CN" sz="2400" b="1">
              <a:solidFill>
                <a:schemeClr val="bg1"/>
              </a:solidFill>
            </a:endParaRPr>
          </a:p>
        </p:txBody>
      </p:sp>
      <p:grpSp>
        <p:nvGrpSpPr>
          <p:cNvPr id="40977" name="组合 40976"/>
          <p:cNvGrpSpPr/>
          <p:nvPr/>
        </p:nvGrpSpPr>
        <p:grpSpPr>
          <a:xfrm>
            <a:off x="1828800" y="3830638"/>
            <a:ext cx="762000" cy="665162"/>
            <a:chOff x="1110" y="2656"/>
            <a:chExt cx="1549" cy="1351"/>
          </a:xfrm>
        </p:grpSpPr>
        <p:sp>
          <p:nvSpPr>
            <p:cNvPr id="40978" name="六边形 40977"/>
            <p:cNvSpPr/>
            <p:nvPr/>
          </p:nvSpPr>
          <p:spPr>
            <a:xfrm>
              <a:off x="1123" y="2679"/>
              <a:ext cx="1536" cy="1328"/>
            </a:xfrm>
            <a:prstGeom prst="hexagon">
              <a:avLst>
                <a:gd name="adj" fmla="val 28915"/>
                <a:gd name="vf" fmla="val 115470"/>
              </a:avLst>
            </a:prstGeom>
            <a:solidFill>
              <a:srgbClr val="808080"/>
            </a:solidFill>
            <a:ln w="9525">
              <a:noFill/>
            </a:ln>
          </p:spPr>
          <p:txBody>
            <a:bodyPr/>
            <a:lstStyle/>
            <a:p>
              <a:endParaRPr lang="zh-CN" altLang="en-US"/>
            </a:p>
          </p:txBody>
        </p:sp>
        <p:sp>
          <p:nvSpPr>
            <p:cNvPr id="40979" name="六边形 40978"/>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lstStyle/>
            <a:p>
              <a:endParaRPr lang="zh-CN" altLang="en-US"/>
            </a:p>
          </p:txBody>
        </p:sp>
        <p:sp>
          <p:nvSpPr>
            <p:cNvPr id="40980" name="六边形 40979"/>
            <p:cNvSpPr/>
            <p:nvPr/>
          </p:nvSpPr>
          <p:spPr>
            <a:xfrm>
              <a:off x="1200" y="2736"/>
              <a:ext cx="1350" cy="1168"/>
            </a:xfrm>
            <a:prstGeom prst="hexagon">
              <a:avLst>
                <a:gd name="adj" fmla="val 28895"/>
                <a:gd name="vf" fmla="val 115470"/>
              </a:avLst>
            </a:prstGeom>
            <a:gradFill rotWithShape="1">
              <a:gsLst>
                <a:gs pos="0">
                  <a:schemeClr val="folHlink">
                    <a:gamma/>
                    <a:shade val="46275"/>
                    <a:invGamma/>
                  </a:schemeClr>
                </a:gs>
                <a:gs pos="100000">
                  <a:schemeClr val="folHlink"/>
                </a:gs>
              </a:gsLst>
              <a:lin ang="2700000" scaled="1"/>
              <a:tileRect/>
            </a:gradFill>
            <a:ln w="9525" cap="flat" cmpd="sng">
              <a:solidFill>
                <a:schemeClr val="tx1"/>
              </a:solidFill>
              <a:prstDash val="solid"/>
              <a:miter/>
              <a:headEnd type="none" w="med" len="med"/>
              <a:tailEnd type="none" w="med" len="med"/>
            </a:ln>
          </p:spPr>
          <p:txBody>
            <a:bodyPr/>
            <a:lstStyle/>
            <a:p>
              <a:endParaRPr lang="zh-CN" altLang="en-US"/>
            </a:p>
          </p:txBody>
        </p:sp>
      </p:grpSp>
      <p:grpSp>
        <p:nvGrpSpPr>
          <p:cNvPr id="40981" name="组合 40980"/>
          <p:cNvGrpSpPr/>
          <p:nvPr/>
        </p:nvGrpSpPr>
        <p:grpSpPr>
          <a:xfrm>
            <a:off x="1828800" y="4745038"/>
            <a:ext cx="762000" cy="665162"/>
            <a:chOff x="3174" y="2656"/>
            <a:chExt cx="1549" cy="1351"/>
          </a:xfrm>
        </p:grpSpPr>
        <p:sp>
          <p:nvSpPr>
            <p:cNvPr id="40982" name="六边形 40981"/>
            <p:cNvSpPr/>
            <p:nvPr/>
          </p:nvSpPr>
          <p:spPr>
            <a:xfrm>
              <a:off x="3187" y="2679"/>
              <a:ext cx="1536" cy="1328"/>
            </a:xfrm>
            <a:prstGeom prst="hexagon">
              <a:avLst>
                <a:gd name="adj" fmla="val 28915"/>
                <a:gd name="vf" fmla="val 115470"/>
              </a:avLst>
            </a:prstGeom>
            <a:solidFill>
              <a:srgbClr val="808080"/>
            </a:solidFill>
            <a:ln w="9525">
              <a:noFill/>
            </a:ln>
          </p:spPr>
          <p:txBody>
            <a:bodyPr/>
            <a:lstStyle/>
            <a:p>
              <a:endParaRPr lang="zh-CN" altLang="en-US"/>
            </a:p>
          </p:txBody>
        </p:sp>
        <p:sp>
          <p:nvSpPr>
            <p:cNvPr id="40983" name="六边形 40982"/>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lstStyle/>
            <a:p>
              <a:endParaRPr lang="zh-CN" altLang="en-US"/>
            </a:p>
          </p:txBody>
        </p:sp>
        <p:sp>
          <p:nvSpPr>
            <p:cNvPr id="40984" name="六边形 40983"/>
            <p:cNvSpPr/>
            <p:nvPr/>
          </p:nvSpPr>
          <p:spPr>
            <a:xfrm>
              <a:off x="3264" y="2736"/>
              <a:ext cx="1350" cy="1168"/>
            </a:xfrm>
            <a:prstGeom prst="hexagon">
              <a:avLst>
                <a:gd name="adj" fmla="val 28895"/>
                <a:gd name="vf" fmla="val 115470"/>
              </a:avLst>
            </a:prstGeom>
            <a:gradFill rotWithShape="1">
              <a:gsLst>
                <a:gs pos="0">
                  <a:schemeClr val="accent1">
                    <a:gamma/>
                    <a:shade val="46275"/>
                    <a:invGamma/>
                  </a:schemeClr>
                </a:gs>
                <a:gs pos="100000">
                  <a:schemeClr val="accent1"/>
                </a:gs>
              </a:gsLst>
              <a:lin ang="2700000" scaled="1"/>
              <a:tileRect/>
            </a:gradFill>
            <a:ln w="9525" cap="flat" cmpd="sng">
              <a:solidFill>
                <a:schemeClr val="tx1"/>
              </a:solidFill>
              <a:prstDash val="solid"/>
              <a:miter/>
              <a:headEnd type="none" w="med" len="med"/>
              <a:tailEnd type="none" w="med" len="med"/>
            </a:ln>
          </p:spPr>
          <p:txBody>
            <a:bodyPr/>
            <a:lstStyle/>
            <a:p>
              <a:endParaRPr lang="zh-CN" altLang="en-US"/>
            </a:p>
          </p:txBody>
        </p:sp>
      </p:grpSp>
      <p:sp>
        <p:nvSpPr>
          <p:cNvPr id="40985" name="直接连接符 40984"/>
          <p:cNvSpPr/>
          <p:nvPr/>
        </p:nvSpPr>
        <p:spPr>
          <a:xfrm>
            <a:off x="2438400" y="4440238"/>
            <a:ext cx="4800600" cy="0"/>
          </a:xfrm>
          <a:prstGeom prst="line">
            <a:avLst/>
          </a:prstGeom>
          <a:ln w="25400" cap="flat" cmpd="sng">
            <a:solidFill>
              <a:srgbClr val="C0C0C0"/>
            </a:solidFill>
            <a:prstDash val="sysDot"/>
            <a:headEnd type="none" w="med" len="med"/>
            <a:tailEnd type="oval" w="med" len="med"/>
          </a:ln>
        </p:spPr>
      </p:sp>
      <p:sp>
        <p:nvSpPr>
          <p:cNvPr id="40986" name="文本框 40985"/>
          <p:cNvSpPr txBox="1"/>
          <p:nvPr/>
        </p:nvSpPr>
        <p:spPr>
          <a:xfrm>
            <a:off x="2211070" y="3907473"/>
            <a:ext cx="582211" cy="523220"/>
          </a:xfrm>
          <a:prstGeom prst="rect">
            <a:avLst/>
          </a:prstGeom>
          <a:noFill/>
          <a:ln w="9525">
            <a:noFill/>
          </a:ln>
        </p:spPr>
        <p:txBody>
          <a:bodyPr wrap="none" anchor="t">
            <a:spAutoFit/>
          </a:bodyPr>
          <a:lstStyle/>
          <a:p>
            <a:pPr algn="l" eaLnBrk="0" hangingPunct="0"/>
            <a:r>
              <a:rPr lang="en-US" altLang="zh-CN" sz="2800" b="1" dirty="0">
                <a:ea typeface="宋体" panose="02010600030101010101" pitchFamily="2" charset="-122"/>
                <a:sym typeface="+mn-ea"/>
              </a:rPr>
              <a:t>    </a:t>
            </a:r>
            <a:endParaRPr lang="zh-CN" altLang="en-US" sz="2400" b="1" dirty="0">
              <a:ea typeface="宋体" panose="02010600030101010101" pitchFamily="2" charset="-122"/>
              <a:sym typeface="+mn-ea"/>
            </a:endParaRPr>
          </a:p>
        </p:txBody>
      </p:sp>
      <p:sp>
        <p:nvSpPr>
          <p:cNvPr id="40987" name="文本框 40986"/>
          <p:cNvSpPr txBox="1"/>
          <p:nvPr/>
        </p:nvSpPr>
        <p:spPr>
          <a:xfrm>
            <a:off x="2025650" y="3929063"/>
            <a:ext cx="354013" cy="457200"/>
          </a:xfrm>
          <a:prstGeom prst="rect">
            <a:avLst/>
          </a:prstGeom>
          <a:noFill/>
          <a:ln w="9525">
            <a:noFill/>
          </a:ln>
        </p:spPr>
        <p:txBody>
          <a:bodyPr wrap="none" anchor="t">
            <a:spAutoFit/>
          </a:bodyPr>
          <a:lstStyle/>
          <a:p>
            <a:pPr algn="ctr" eaLnBrk="0" hangingPunct="0"/>
            <a:r>
              <a:rPr lang="en-US" altLang="zh-CN" sz="2400" b="1">
                <a:solidFill>
                  <a:schemeClr val="bg1"/>
                </a:solidFill>
              </a:rPr>
              <a:t>3</a:t>
            </a:r>
            <a:endParaRPr lang="en-US" altLang="zh-CN" sz="2400" b="1">
              <a:solidFill>
                <a:schemeClr val="bg1"/>
              </a:solidFill>
            </a:endParaRPr>
          </a:p>
        </p:txBody>
      </p:sp>
      <p:sp>
        <p:nvSpPr>
          <p:cNvPr id="40988" name="直接连接符 40987"/>
          <p:cNvSpPr/>
          <p:nvPr/>
        </p:nvSpPr>
        <p:spPr>
          <a:xfrm>
            <a:off x="2438400" y="5359718"/>
            <a:ext cx="4800600" cy="0"/>
          </a:xfrm>
          <a:prstGeom prst="line">
            <a:avLst/>
          </a:prstGeom>
          <a:ln w="25400" cap="flat" cmpd="sng">
            <a:solidFill>
              <a:srgbClr val="C0C0C0"/>
            </a:solidFill>
            <a:prstDash val="sysDot"/>
            <a:headEnd type="none" w="med" len="med"/>
            <a:tailEnd type="oval" w="med" len="med"/>
          </a:ln>
        </p:spPr>
      </p:sp>
      <p:sp>
        <p:nvSpPr>
          <p:cNvPr id="40989" name="文本框 40988"/>
          <p:cNvSpPr txBox="1"/>
          <p:nvPr/>
        </p:nvSpPr>
        <p:spPr>
          <a:xfrm>
            <a:off x="2211070" y="4821873"/>
            <a:ext cx="579120" cy="521970"/>
          </a:xfrm>
          <a:prstGeom prst="rect">
            <a:avLst/>
          </a:prstGeom>
          <a:noFill/>
          <a:ln w="9525">
            <a:noFill/>
          </a:ln>
        </p:spPr>
        <p:txBody>
          <a:bodyPr wrap="none" anchor="t">
            <a:spAutoFit/>
          </a:bodyPr>
          <a:lstStyle/>
          <a:p>
            <a:pPr algn="l" eaLnBrk="0" hangingPunct="0"/>
            <a:r>
              <a:rPr lang="en-US" altLang="zh-CN" sz="2800" b="1" dirty="0">
                <a:ea typeface="宋体" panose="02010600030101010101" pitchFamily="2" charset="-122"/>
                <a:sym typeface="+mn-ea"/>
              </a:rPr>
              <a:t>    </a:t>
            </a:r>
            <a:endParaRPr lang="zh-CN" altLang="en-US" sz="2800" b="1" dirty="0">
              <a:ea typeface="宋体" panose="02010600030101010101" pitchFamily="2" charset="-122"/>
              <a:sym typeface="+mn-ea"/>
            </a:endParaRPr>
          </a:p>
        </p:txBody>
      </p:sp>
      <p:sp>
        <p:nvSpPr>
          <p:cNvPr id="40990" name="文本框 40989"/>
          <p:cNvSpPr txBox="1"/>
          <p:nvPr/>
        </p:nvSpPr>
        <p:spPr>
          <a:xfrm>
            <a:off x="2025650" y="4843463"/>
            <a:ext cx="354013" cy="457200"/>
          </a:xfrm>
          <a:prstGeom prst="rect">
            <a:avLst/>
          </a:prstGeom>
          <a:noFill/>
          <a:ln w="9525">
            <a:noFill/>
          </a:ln>
        </p:spPr>
        <p:txBody>
          <a:bodyPr wrap="none" anchor="t">
            <a:spAutoFit/>
          </a:bodyPr>
          <a:lstStyle/>
          <a:p>
            <a:pPr algn="ctr" eaLnBrk="0" hangingPunct="0"/>
            <a:r>
              <a:rPr lang="en-US" altLang="zh-CN" sz="2400" b="1">
                <a:solidFill>
                  <a:schemeClr val="bg1"/>
                </a:solidFill>
              </a:rPr>
              <a:t>4</a:t>
            </a:r>
            <a:endParaRPr lang="en-US" altLang="zh-CN" sz="2400" b="1">
              <a:solidFill>
                <a:schemeClr val="bg1"/>
              </a:solidFill>
            </a:endParaRPr>
          </a:p>
        </p:txBody>
      </p:sp>
      <p:sp>
        <p:nvSpPr>
          <p:cNvPr id="2" name="文本框 1"/>
          <p:cNvSpPr txBox="1"/>
          <p:nvPr/>
        </p:nvSpPr>
        <p:spPr>
          <a:xfrm>
            <a:off x="2624328" y="3864293"/>
            <a:ext cx="3400425" cy="521970"/>
          </a:xfrm>
          <a:prstGeom prst="rect">
            <a:avLst/>
          </a:prstGeom>
          <a:noFill/>
        </p:spPr>
        <p:txBody>
          <a:bodyPr wrap="none" rtlCol="0">
            <a:spAutoFit/>
          </a:bodyPr>
          <a:lstStyle/>
          <a:p>
            <a:pPr algn="l"/>
            <a:r>
              <a:rPr lang="zh-CN" altLang="en-US" sz="2800" b="1" dirty="0">
                <a:ea typeface="宋体" panose="02010600030101010101" pitchFamily="2" charset="-122"/>
                <a:sym typeface="+mn-ea"/>
              </a:rPr>
              <a:t>临床试验的质量控制</a:t>
            </a:r>
            <a:endParaRPr lang="zh-CN" altLang="en-US" sz="2400" b="1" dirty="0">
              <a:ea typeface="宋体" panose="02010600030101010101" pitchFamily="2" charset="-122"/>
              <a:sym typeface="+mn-ea"/>
            </a:endParaRPr>
          </a:p>
        </p:txBody>
      </p:sp>
      <p:sp>
        <p:nvSpPr>
          <p:cNvPr id="32" name="文本框 1"/>
          <p:cNvSpPr txBox="1"/>
          <p:nvPr/>
        </p:nvSpPr>
        <p:spPr>
          <a:xfrm>
            <a:off x="2638937" y="4738008"/>
            <a:ext cx="906017" cy="523220"/>
          </a:xfrm>
          <a:prstGeom prst="rect">
            <a:avLst/>
          </a:prstGeom>
          <a:noFill/>
        </p:spPr>
        <p:txBody>
          <a:bodyPr wrap="none" rtlCol="0">
            <a:spAutoFit/>
          </a:bodyPr>
          <a:lstStyle/>
          <a:p>
            <a:pPr algn="l"/>
            <a:r>
              <a:rPr lang="zh-CN" altLang="en-US" sz="2800" b="1" dirty="0" smtClean="0">
                <a:ea typeface="宋体" panose="02010600030101010101" pitchFamily="2" charset="-122"/>
                <a:sym typeface="+mn-ea"/>
              </a:rPr>
              <a:t>举例</a:t>
            </a:r>
            <a:endParaRPr lang="zh-CN" altLang="en-US" sz="2400" b="1" dirty="0">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400" y="533400"/>
            <a:ext cx="77724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0600" y="609600"/>
            <a:ext cx="7467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5800" y="457200"/>
            <a:ext cx="80010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0" y="381000"/>
            <a:ext cx="7848600"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一、设计原则</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2</a:t>
            </a:r>
            <a:r>
              <a:rPr lang="zh-CN" altLang="en-US" sz="2000" b="1" dirty="0" smtClean="0">
                <a:latin typeface="宋体" panose="02010600030101010101" pitchFamily="2" charset="-122"/>
                <a:ea typeface="宋体" panose="02010600030101010101" pitchFamily="2" charset="-122"/>
                <a:sym typeface="+mn-ea"/>
              </a:rPr>
              <a:t>、重复：样本量，最小样本量？</a:t>
            </a:r>
            <a:endParaRPr lang="zh-CN" altLang="en-US" sz="2000" b="1" dirty="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rPr>
              <a:t>    </a:t>
            </a:r>
            <a:r>
              <a:rPr lang="zh-CN" altLang="en-US" sz="2000" b="1" dirty="0">
                <a:ea typeface="宋体" panose="02010600030101010101" pitchFamily="2" charset="-122"/>
                <a:sym typeface="+mn-ea"/>
              </a:rPr>
              <a:t> “重复”原则。</a:t>
            </a:r>
            <a:endParaRPr lang="zh-CN" altLang="en-US" sz="2000" b="1" dirty="0">
              <a:ea typeface="宋体" panose="02010600030101010101" pitchFamily="2" charset="-122"/>
              <a:sym typeface="+mn-ea"/>
            </a:endParaRPr>
          </a:p>
          <a:p>
            <a:pPr marL="0" indent="0">
              <a:buNone/>
            </a:pPr>
            <a:r>
              <a:rPr lang="zh-CN" altLang="en-US" sz="2000" b="1" dirty="0">
                <a:ea typeface="宋体" panose="02010600030101010101" pitchFamily="2" charset="-122"/>
                <a:sym typeface="+mn-ea"/>
              </a:rPr>
              <a:t>       除了随机和对照，重复原则是试验设计过程中必须遵循的又一个重要原则。</a:t>
            </a:r>
            <a:endParaRPr lang="zh-CN" altLang="en-US" sz="2000" b="1" dirty="0">
              <a:ea typeface="宋体" panose="02010600030101010101" pitchFamily="2" charset="-122"/>
              <a:sym typeface="+mn-ea"/>
            </a:endParaRPr>
          </a:p>
          <a:p>
            <a:pPr marL="0" indent="0">
              <a:buNone/>
            </a:pPr>
            <a:r>
              <a:rPr lang="zh-CN" altLang="en-US" sz="2000" b="1" dirty="0">
                <a:ea typeface="宋体" panose="02010600030101010101" pitchFamily="2" charset="-122"/>
                <a:sym typeface="+mn-ea"/>
              </a:rPr>
              <a:t>       由于个体差异等影响因素，同一种试验产品对不同的受试者产生的效果不同，具体指标的数值必然有高低之分，只有在重复试验的条件下，试验产品的真实效应才能比较确定地显露出来，因此在试验研究中必须坚持重复的原则。</a:t>
            </a:r>
            <a:endParaRPr lang="zh-CN" altLang="en-US" sz="2000" b="1" dirty="0">
              <a:ea typeface="宋体" panose="02010600030101010101" pitchFamily="2" charset="-122"/>
              <a:sym typeface="+mn-ea"/>
            </a:endParaRPr>
          </a:p>
          <a:p>
            <a:pPr marL="0" indent="0">
              <a:buNone/>
            </a:pPr>
            <a:r>
              <a:rPr lang="zh-CN" altLang="en-US" sz="2000" b="1" dirty="0" smtClean="0">
                <a:ea typeface="宋体" panose="02010600030101010101" pitchFamily="2" charset="-122"/>
                <a:sym typeface="+mn-ea"/>
              </a:rPr>
              <a:t>        样</a:t>
            </a:r>
            <a:r>
              <a:rPr lang="zh-CN" altLang="en-US" sz="2000" b="1" dirty="0">
                <a:ea typeface="宋体" panose="02010600030101010101" pitchFamily="2" charset="-122"/>
                <a:sym typeface="+mn-ea"/>
              </a:rPr>
              <a:t>本量越大数据越稳定，检验效能也越高</a:t>
            </a: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一、设计原则</a:t>
            </a:r>
            <a:endParaRPr lang="zh-CN" altLang="en-US" sz="2000" b="1" dirty="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3</a:t>
            </a:r>
            <a:r>
              <a:rPr lang="zh-CN" altLang="en-US" sz="2000" b="1" dirty="0" smtClean="0">
                <a:latin typeface="宋体" panose="02010600030101010101" pitchFamily="2" charset="-122"/>
                <a:ea typeface="宋体" panose="02010600030101010101" pitchFamily="2" charset="-122"/>
              </a:rPr>
              <a:t>、对照：安慰剂对照、阳性对照</a:t>
            </a:r>
            <a:endParaRPr lang="en-US" altLang="zh-CN" sz="2000" b="1" dirty="0" smtClean="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“没有比较就没有伤害”：</a:t>
            </a:r>
            <a:endParaRPr lang="en-US" altLang="zh-CN" sz="2000" b="1" dirty="0" smtClean="0">
              <a:latin typeface="宋体" panose="02010600030101010101" pitchFamily="2" charset="-122"/>
              <a:ea typeface="宋体" panose="02010600030101010101" pitchFamily="2" charset="-122"/>
            </a:endParaRPr>
          </a:p>
          <a:p>
            <a:pPr marL="0" indent="0">
              <a:buNone/>
            </a:pPr>
            <a:r>
              <a:rPr lang="en-US" altLang="zh-CN" sz="2000" b="1" dirty="0" smtClean="0">
                <a:latin typeface="宋体" panose="02010600030101010101" pitchFamily="2" charset="-122"/>
                <a:ea typeface="宋体" panose="02010600030101010101" pitchFamily="2" charset="-122"/>
              </a:rPr>
              <a:t>    </a:t>
            </a:r>
            <a:r>
              <a:rPr lang="zh-CN" altLang="en-US" sz="2400" b="1" dirty="0" smtClean="0">
                <a:ea typeface="宋体" panose="02010600030101010101" pitchFamily="2" charset="-122"/>
              </a:rPr>
              <a:t>    </a:t>
            </a:r>
            <a:endParaRPr lang="en-US" altLang="zh-CN" sz="2000" dirty="0">
              <a:solidFill>
                <a:schemeClr val="tx2"/>
              </a:solidFill>
            </a:endParaRPr>
          </a:p>
          <a:p>
            <a:pPr marL="0" indent="0">
              <a:lnSpc>
                <a:spcPct val="150000"/>
              </a:lnSpc>
              <a:buNone/>
            </a:pPr>
            <a:r>
              <a:rPr lang="zh-CN" altLang="en-US" sz="1800" b="1" dirty="0">
                <a:ea typeface="宋体" panose="02010600030101010101" pitchFamily="2" charset="-122"/>
                <a:sym typeface="+mn-ea"/>
              </a:rPr>
              <a:t> </a:t>
            </a:r>
            <a:r>
              <a:rPr lang="zh-CN" altLang="en-US" sz="1800" b="1" dirty="0" smtClean="0">
                <a:ea typeface="宋体" panose="02010600030101010101" pitchFamily="2" charset="-122"/>
                <a:sym typeface="+mn-ea"/>
              </a:rPr>
              <a:t>       设</a:t>
            </a:r>
            <a:r>
              <a:rPr lang="zh-CN" altLang="en-US" sz="1800" b="1" dirty="0">
                <a:ea typeface="宋体" panose="02010600030101010101" pitchFamily="2" charset="-122"/>
                <a:sym typeface="+mn-ea"/>
              </a:rPr>
              <a:t>置“对照”的目的，是将试验因素给受试者带来的结果（功效指标的改变）与其他因素（如观察者或受试者的期望、其他干预措施等）造成的结果区分开来。</a:t>
            </a:r>
            <a:endParaRPr lang="zh-CN" altLang="en-US" sz="1800" b="1" dirty="0">
              <a:ea typeface="宋体" panose="02010600030101010101" pitchFamily="2" charset="-122"/>
              <a:sym typeface="+mn-ea"/>
            </a:endParaRPr>
          </a:p>
          <a:p>
            <a:pPr marL="0" indent="0">
              <a:lnSpc>
                <a:spcPct val="150000"/>
              </a:lnSpc>
              <a:buNone/>
            </a:pPr>
            <a:r>
              <a:rPr lang="zh-CN" altLang="en-US" sz="1800" b="1" dirty="0">
                <a:ea typeface="宋体" panose="02010600030101010101" pitchFamily="2" charset="-122"/>
                <a:sym typeface="+mn-ea"/>
              </a:rPr>
              <a:t>       一般采用“平行对照”试验设计。</a:t>
            </a:r>
            <a:endParaRPr lang="zh-CN" altLang="en-US" sz="1800" b="1" dirty="0">
              <a:ea typeface="宋体" panose="02010600030101010101" pitchFamily="2" charset="-122"/>
              <a:sym typeface="+mn-ea"/>
            </a:endParaRPr>
          </a:p>
          <a:p>
            <a:pPr marL="0" indent="0">
              <a:lnSpc>
                <a:spcPct val="150000"/>
              </a:lnSpc>
              <a:buNone/>
            </a:pPr>
            <a:r>
              <a:rPr lang="zh-CN" altLang="en-US" sz="1800" b="1" dirty="0">
                <a:ea typeface="宋体" panose="02010600030101010101" pitchFamily="2" charset="-122"/>
                <a:sym typeface="+mn-ea"/>
              </a:rPr>
              <a:t>       安慰剂对照是最经济但检验效能最高的对照形式</a:t>
            </a:r>
            <a:endParaRPr lang="en-US" altLang="zh-CN" sz="1800" dirty="0">
              <a:solidFill>
                <a:schemeClr val="tx2"/>
              </a:solidFill>
            </a:endParaRPr>
          </a:p>
        </p:txBody>
      </p:sp>
      <p:sp>
        <p:nvSpPr>
          <p:cNvPr id="3" name="燕尾形箭头 2"/>
          <p:cNvSpPr/>
          <p:nvPr/>
        </p:nvSpPr>
        <p:spPr>
          <a:xfrm>
            <a:off x="4800600" y="2743200"/>
            <a:ext cx="2819400" cy="2286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箭头 3"/>
          <p:cNvSpPr/>
          <p:nvPr/>
        </p:nvSpPr>
        <p:spPr>
          <a:xfrm>
            <a:off x="5181600" y="3124200"/>
            <a:ext cx="1409700" cy="1524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一、设计原则</a:t>
            </a:r>
            <a:endParaRPr lang="zh-CN" altLang="en-US" sz="2000" b="1" dirty="0">
              <a:latin typeface="宋体" panose="02010600030101010101" pitchFamily="2" charset="-122"/>
              <a:ea typeface="宋体" panose="02010600030101010101" pitchFamily="2" charset="-122"/>
              <a:sym typeface="+mn-ea"/>
            </a:endParaRPr>
          </a:p>
          <a:p>
            <a:pPr marL="0" indent="0">
              <a:buNone/>
            </a:pPr>
            <a:endParaRPr lang="en-US" altLang="zh-CN" sz="2000" b="1" dirty="0" smtClean="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盲法：双盲、单盲，开放试验。</a:t>
            </a:r>
            <a:endParaRPr lang="en-US" altLang="zh-CN" sz="2000" b="1" dirty="0" smtClean="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双盲法：编盲、揭盲（紧急揭盲）、</a:t>
            </a: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780540"/>
            <a:ext cx="8153400" cy="4116070"/>
          </a:xfrm>
        </p:spPr>
        <p:txBody>
          <a:bodyPr/>
          <a:lstStyle/>
          <a:p>
            <a:pPr marL="0" indent="0">
              <a:buNone/>
            </a:pPr>
            <a:endParaRPr lang="en-US" altLang="zh-CN" sz="2400" b="1" dirty="0">
              <a:latin typeface="宋体" panose="02010600030101010101" pitchFamily="2" charset="-122"/>
              <a:ea typeface="宋体" panose="02010600030101010101" pitchFamily="2" charset="-122"/>
            </a:endParaRPr>
          </a:p>
          <a:p>
            <a:pPr marL="0" indent="0">
              <a:buNone/>
            </a:pPr>
            <a:r>
              <a:rPr sz="2400" b="1" dirty="0" smtClean="0">
                <a:ea typeface="宋体" panose="02010600030101010101" pitchFamily="2" charset="-122"/>
                <a:sym typeface="+mn-ea"/>
              </a:rPr>
              <a:t>      </a:t>
            </a:r>
            <a:r>
              <a:rPr sz="2400" b="1" dirty="0">
                <a:ea typeface="宋体" panose="02010600030101010101" pitchFamily="2" charset="-122"/>
                <a:sym typeface="+mn-ea"/>
              </a:rPr>
              <a:t>“双盲”</a:t>
            </a:r>
            <a:r>
              <a:rPr sz="2400" b="1" dirty="0" err="1">
                <a:ea typeface="宋体" panose="02010600030101010101" pitchFamily="2" charset="-122"/>
                <a:sym typeface="+mn-ea"/>
              </a:rPr>
              <a:t>可消除人为因素对试验结果的干扰，尤其是涉及研究者主观医学判断时</a:t>
            </a:r>
            <a:r>
              <a:rPr sz="2400" b="1" dirty="0">
                <a:ea typeface="宋体" panose="02010600030101010101" pitchFamily="2" charset="-122"/>
                <a:sym typeface="+mn-ea"/>
              </a:rPr>
              <a:t>。“</a:t>
            </a:r>
            <a:r>
              <a:rPr sz="2400" b="1" dirty="0" err="1">
                <a:ea typeface="宋体" panose="02010600030101010101" pitchFamily="2" charset="-122"/>
                <a:sym typeface="+mn-ea"/>
              </a:rPr>
              <a:t>双盲”可确保试验评价结果的可靠性</a:t>
            </a:r>
            <a:r>
              <a:rPr sz="2400" b="1" dirty="0">
                <a:ea typeface="宋体" panose="02010600030101010101" pitchFamily="2" charset="-122"/>
                <a:sym typeface="+mn-ea"/>
              </a:rPr>
              <a:t>。</a:t>
            </a:r>
            <a:endParaRPr sz="2400" b="1" dirty="0">
              <a:ea typeface="宋体" panose="02010600030101010101" pitchFamily="2" charset="-122"/>
              <a:sym typeface="+mn-ea"/>
            </a:endParaRPr>
          </a:p>
          <a:p>
            <a:pPr marL="0" indent="0">
              <a:buNone/>
            </a:pPr>
            <a:r>
              <a:rPr sz="2400" b="1" dirty="0">
                <a:ea typeface="宋体" panose="02010600030101010101" pitchFamily="2" charset="-122"/>
                <a:sym typeface="+mn-ea"/>
              </a:rPr>
              <a:t>       </a:t>
            </a:r>
            <a:r>
              <a:rPr lang="zh-CN" sz="2400" b="1" dirty="0">
                <a:ea typeface="宋体" panose="02010600030101010101" pitchFamily="2" charset="-122"/>
                <a:sym typeface="+mn-ea"/>
              </a:rPr>
              <a:t>模拟剂制备</a:t>
            </a:r>
            <a:r>
              <a:rPr lang="en-US" altLang="zh-CN" sz="2400" b="1" dirty="0">
                <a:ea typeface="宋体" panose="02010600030101010101" pitchFamily="2" charset="-122"/>
                <a:sym typeface="+mn-ea"/>
              </a:rPr>
              <a:t>--</a:t>
            </a:r>
            <a:r>
              <a:rPr lang="zh-CN" sz="2400" b="1" dirty="0">
                <a:ea typeface="宋体" panose="02010600030101010101" pitchFamily="2" charset="-122"/>
                <a:sym typeface="+mn-ea"/>
              </a:rPr>
              <a:t>封盲</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一级揭盲</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二级揭盲</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应急揭盲（区组随机）</a:t>
            </a:r>
            <a:endParaRPr sz="2400" b="1" dirty="0">
              <a:ea typeface="宋体" panose="02010600030101010101" pitchFamily="2" charset="-122"/>
              <a:sym typeface="+mn-ea"/>
            </a:endParaRPr>
          </a:p>
          <a:p>
            <a:pPr marL="0" indent="0">
              <a:buNone/>
            </a:pPr>
            <a:r>
              <a:rPr sz="2400" b="1" dirty="0">
                <a:ea typeface="宋体" panose="02010600030101010101" pitchFamily="2" charset="-122"/>
                <a:sym typeface="+mn-ea"/>
              </a:rPr>
              <a:t>                                           </a:t>
            </a:r>
            <a:r>
              <a:rPr lang="zh-CN" sz="2400" b="1" dirty="0">
                <a:ea typeface="宋体" panose="02010600030101010101" pitchFamily="2" charset="-122"/>
                <a:sym typeface="+mn-ea"/>
              </a:rPr>
              <a:t>盲底</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三方参与</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盲底的保存</a:t>
            </a:r>
            <a:endParaRPr lang="zh-CN" altLang="en-US" sz="2400" b="1" dirty="0">
              <a:ea typeface="宋体" panose="02010600030101010101" pitchFamily="2" charset="-122"/>
              <a:sym typeface="+mn-ea"/>
            </a:endParaRPr>
          </a:p>
        </p:txBody>
      </p:sp>
      <p:cxnSp>
        <p:nvCxnSpPr>
          <p:cNvPr id="3" name="直接箭头连接符 2"/>
          <p:cNvCxnSpPr/>
          <p:nvPr/>
        </p:nvCxnSpPr>
        <p:spPr>
          <a:xfrm>
            <a:off x="3557270" y="4267835"/>
            <a:ext cx="633730" cy="6089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780540"/>
            <a:ext cx="8153400" cy="4116070"/>
          </a:xfrm>
        </p:spPr>
        <p:txBody>
          <a:bodyPr/>
          <a:lstStyle/>
          <a:p>
            <a:pPr marL="0" indent="0">
              <a:buNone/>
            </a:pPr>
            <a:endParaRPr lang="zh-CN" altLang="en-US" sz="2400" b="1" dirty="0">
              <a:ea typeface="宋体" panose="02010600030101010101" pitchFamily="2" charset="-122"/>
            </a:endParaRPr>
          </a:p>
          <a:p>
            <a:pPr marL="0" indent="0">
              <a:buNone/>
            </a:pPr>
            <a:r>
              <a:rPr sz="2400" b="1" dirty="0">
                <a:ea typeface="宋体" panose="02010600030101010101" pitchFamily="2" charset="-122"/>
                <a:sym typeface="+mn-ea"/>
              </a:rPr>
              <a:t>        </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随机</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对照</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以及</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重复</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不可或缺，否则会影响结论的科学性，所以称为</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三大基本原则</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a:t>
            </a:r>
            <a:endParaRPr lang="zh-CN" altLang="en-US" sz="2400" b="1" dirty="0">
              <a:ea typeface="宋体" panose="02010600030101010101" pitchFamily="2" charset="-122"/>
              <a:sym typeface="+mn-ea"/>
            </a:endParaRPr>
          </a:p>
          <a:p>
            <a:pPr marL="0" indent="0">
              <a:buNone/>
            </a:pPr>
            <a:r>
              <a:rPr lang="zh-CN" altLang="en-US" sz="2400" b="1" dirty="0">
                <a:ea typeface="宋体" panose="02010600030101010101" pitchFamily="2" charset="-122"/>
                <a:sym typeface="+mn-ea"/>
              </a:rPr>
              <a:t>       而</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盲法</a:t>
            </a:r>
            <a:r>
              <a:rPr lang="en-US" altLang="zh-CN" sz="2400" b="1" dirty="0">
                <a:ea typeface="宋体" panose="02010600030101010101" pitchFamily="2" charset="-122"/>
                <a:sym typeface="+mn-ea"/>
              </a:rPr>
              <a:t>”</a:t>
            </a:r>
            <a:r>
              <a:rPr lang="zh-CN" altLang="en-US" sz="2400" b="1" dirty="0">
                <a:ea typeface="宋体" panose="02010600030101010101" pitchFamily="2" charset="-122"/>
                <a:sym typeface="+mn-ea"/>
              </a:rPr>
              <a:t>并非必须，</a:t>
            </a:r>
            <a:r>
              <a:rPr lang="zh-CN" altLang="zh-CN" sz="2400" b="1" dirty="0">
                <a:ea typeface="宋体" panose="02010600030101010101" pitchFamily="2" charset="-122"/>
                <a:sym typeface="+mn-ea"/>
              </a:rPr>
              <a:t>可以单盲，可以不盲。是控制偏倚的措施之一。</a:t>
            </a:r>
            <a:endParaRPr lang="zh-CN" altLang="en-US" sz="2400" b="1" dirty="0">
              <a:ea typeface="宋体" panose="02010600030101010101" pitchFamily="2" charset="-122"/>
              <a:sym typeface="+mn-ea"/>
            </a:endParaRPr>
          </a:p>
          <a:p>
            <a:pPr marL="0" indent="0">
              <a:buNone/>
            </a:pPr>
            <a:r>
              <a:rPr lang="zh-CN" altLang="en-US" sz="2400" b="1" dirty="0">
                <a:ea typeface="宋体" panose="02010600030101010101" pitchFamily="2" charset="-122"/>
              </a:rPr>
              <a:t>       如果研究者与受试者在反馈信息时可以绝对不受使用产品不同的影响，不盲同样可以达到盲法的效果。</a:t>
            </a:r>
            <a:endParaRPr lang="zh-CN" altLang="en-US" sz="2400" b="1"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a:latin typeface="宋体" panose="02010600030101010101" pitchFamily="2" charset="-122"/>
                <a:ea typeface="宋体" panose="02010600030101010101" pitchFamily="2" charset="-122"/>
                <a:sym typeface="+mn-ea"/>
              </a:rPr>
              <a:t>二</a:t>
            </a:r>
            <a:r>
              <a:rPr lang="zh-CN" altLang="en-US" sz="2400" b="1" dirty="0" smtClean="0">
                <a:latin typeface="宋体" panose="02010600030101010101" pitchFamily="2" charset="-122"/>
                <a:ea typeface="宋体" panose="02010600030101010101" pitchFamily="2" charset="-122"/>
                <a:sym typeface="+mn-ea"/>
              </a:rPr>
              <a:t>、受试者选择</a:t>
            </a:r>
            <a:endParaRPr lang="en-US" altLang="zh-CN" sz="24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1</a:t>
            </a:r>
            <a:r>
              <a:rPr lang="zh-CN" altLang="en-US" sz="2000" b="1" dirty="0" smtClean="0">
                <a:latin typeface="宋体" panose="02010600030101010101" pitchFamily="2" charset="-122"/>
                <a:ea typeface="宋体" panose="02010600030101010101" pitchFamily="2" charset="-122"/>
                <a:sym typeface="+mn-ea"/>
              </a:rPr>
              <a:t>、诊断标准</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2</a:t>
            </a:r>
            <a:r>
              <a:rPr lang="zh-CN" altLang="en-US" sz="2000" b="1" dirty="0" smtClean="0">
                <a:latin typeface="宋体" panose="02010600030101010101" pitchFamily="2" charset="-122"/>
                <a:ea typeface="宋体" panose="02010600030101010101" pitchFamily="2" charset="-122"/>
                <a:sym typeface="+mn-ea"/>
              </a:rPr>
              <a:t>、纳入标准</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sym typeface="+mn-ea"/>
              </a:rPr>
              <a:t>   3</a:t>
            </a:r>
            <a:r>
              <a:rPr lang="zh-CN" altLang="en-US" sz="2000" b="1" dirty="0" smtClean="0">
                <a:latin typeface="宋体" panose="02010600030101010101" pitchFamily="2" charset="-122"/>
                <a:ea typeface="宋体" panose="02010600030101010101" pitchFamily="2" charset="-122"/>
                <a:sym typeface="+mn-ea"/>
              </a:rPr>
              <a:t>、排除标准：鉴别诊断、合并疾病、依从性、特殊人群。</a:t>
            </a:r>
            <a:endParaRPr lang="zh-CN" altLang="en-US" sz="2000" b="1" dirty="0">
              <a:latin typeface="宋体" panose="02010600030101010101" pitchFamily="2" charset="-122"/>
              <a:ea typeface="宋体" panose="02010600030101010101" pitchFamily="2" charset="-122"/>
              <a:sym typeface="+mn-ea"/>
            </a:endParaRPr>
          </a:p>
          <a:p>
            <a:pPr marL="0" indent="0">
              <a:buNone/>
            </a:pPr>
            <a:r>
              <a:rPr lang="en-US" altLang="zh-CN" sz="2000" b="1" dirty="0">
                <a:latin typeface="宋体" panose="02010600030101010101" pitchFamily="2" charset="-122"/>
                <a:ea typeface="宋体" panose="02010600030101010101" pitchFamily="2" charset="-122"/>
              </a:rPr>
              <a:t>    </a:t>
            </a:r>
            <a:endParaRPr lang="en-US" altLang="zh-CN" sz="2000" b="1" dirty="0" smtClean="0">
              <a:latin typeface="宋体" panose="02010600030101010101" pitchFamily="2" charset="-122"/>
              <a:ea typeface="宋体" panose="02010600030101010101" pitchFamily="2" charset="-122"/>
            </a:endParaRPr>
          </a:p>
          <a:p>
            <a:pPr marL="0" indent="0">
              <a:buNone/>
            </a:pPr>
            <a:r>
              <a:rPr lang="en-US" altLang="zh-CN" sz="2000" b="1" dirty="0" smtClean="0">
                <a:latin typeface="宋体" panose="02010600030101010101" pitchFamily="2" charset="-122"/>
                <a:ea typeface="宋体" panose="02010600030101010101" pitchFamily="2" charset="-122"/>
              </a:rPr>
              <a:t>    </a:t>
            </a: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611632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400" b="1" dirty="0">
              <a:latin typeface="宋体" panose="02010600030101010101" pitchFamily="2" charset="-122"/>
              <a:ea typeface="宋体" panose="02010600030101010101" pitchFamily="2" charset="-122"/>
              <a:sym typeface="+mn-ea"/>
            </a:endParaRPr>
          </a:p>
          <a:p>
            <a:pPr marL="0" indent="0">
              <a:lnSpc>
                <a:spcPct val="150000"/>
              </a:lnSpc>
              <a:buNone/>
            </a:pPr>
            <a:r>
              <a:rPr lang="zh-CN" altLang="en-US" sz="2400" b="1" dirty="0">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临床研究</a:t>
            </a:r>
            <a:r>
              <a:rPr lang="zh-CN" altLang="en-US" sz="2400" b="1" dirty="0">
                <a:latin typeface="宋体" panose="02010600030101010101" pitchFamily="2" charset="-122"/>
                <a:ea typeface="宋体" panose="02010600030101010101" pitchFamily="2" charset="-122"/>
                <a:sym typeface="+mn-ea"/>
              </a:rPr>
              <a:t>：是以疾病的</a:t>
            </a:r>
            <a:r>
              <a:rPr lang="zh-CN" altLang="en-US" sz="2400" b="1" dirty="0">
                <a:solidFill>
                  <a:srgbClr val="E77417"/>
                </a:solidFill>
                <a:latin typeface="宋体" panose="02010600030101010101" pitchFamily="2" charset="-122"/>
                <a:ea typeface="宋体" panose="02010600030101010101" pitchFamily="2" charset="-122"/>
                <a:sym typeface="+mn-ea"/>
              </a:rPr>
              <a:t>诊断</a:t>
            </a:r>
            <a:r>
              <a:rPr lang="zh-CN" altLang="en-US" sz="2400" b="1" dirty="0">
                <a:latin typeface="宋体" panose="02010600030101010101" pitchFamily="2" charset="-122"/>
                <a:ea typeface="宋体" panose="02010600030101010101" pitchFamily="2" charset="-122"/>
                <a:sym typeface="+mn-ea"/>
              </a:rPr>
              <a:t>、</a:t>
            </a:r>
            <a:r>
              <a:rPr lang="zh-CN" altLang="en-US" sz="2400" b="1" dirty="0">
                <a:solidFill>
                  <a:srgbClr val="00B050"/>
                </a:solidFill>
                <a:latin typeface="宋体" panose="02010600030101010101" pitchFamily="2" charset="-122"/>
                <a:ea typeface="宋体" panose="02010600030101010101" pitchFamily="2" charset="-122"/>
                <a:sym typeface="+mn-ea"/>
              </a:rPr>
              <a:t>治疗</a:t>
            </a:r>
            <a:r>
              <a:rPr lang="zh-CN" altLang="en-US" sz="2400" b="1" dirty="0">
                <a:latin typeface="宋体" panose="02010600030101010101" pitchFamily="2" charset="-122"/>
                <a:ea typeface="宋体" panose="02010600030101010101" pitchFamily="2" charset="-122"/>
                <a:sym typeface="+mn-ea"/>
              </a:rPr>
              <a:t>、</a:t>
            </a:r>
            <a:r>
              <a:rPr lang="zh-CN" altLang="en-US" sz="2400" b="1" dirty="0">
                <a:solidFill>
                  <a:srgbClr val="FA06EC"/>
                </a:solidFill>
                <a:latin typeface="宋体" panose="02010600030101010101" pitchFamily="2" charset="-122"/>
                <a:ea typeface="宋体" panose="02010600030101010101" pitchFamily="2" charset="-122"/>
                <a:sym typeface="+mn-ea"/>
              </a:rPr>
              <a:t>预后</a:t>
            </a:r>
            <a:r>
              <a:rPr lang="zh-CN" altLang="en-US" sz="2400" b="1" dirty="0">
                <a:latin typeface="宋体" panose="02010600030101010101" pitchFamily="2" charset="-122"/>
                <a:ea typeface="宋体" panose="02010600030101010101" pitchFamily="2" charset="-122"/>
                <a:sym typeface="+mn-ea"/>
              </a:rPr>
              <a:t>、</a:t>
            </a:r>
            <a:r>
              <a:rPr lang="zh-CN" altLang="en-US" sz="2400" b="1" dirty="0">
                <a:solidFill>
                  <a:srgbClr val="FF0000"/>
                </a:solidFill>
                <a:latin typeface="宋体" panose="02010600030101010101" pitchFamily="2" charset="-122"/>
                <a:ea typeface="宋体" panose="02010600030101010101" pitchFamily="2" charset="-122"/>
                <a:sym typeface="+mn-ea"/>
              </a:rPr>
              <a:t>病因</a:t>
            </a:r>
            <a:r>
              <a:rPr lang="zh-CN" altLang="en-US" sz="2400" b="1" dirty="0">
                <a:latin typeface="宋体" panose="02010600030101010101" pitchFamily="2" charset="-122"/>
                <a:ea typeface="宋体" panose="02010600030101010101" pitchFamily="2" charset="-122"/>
                <a:sym typeface="+mn-ea"/>
              </a:rPr>
              <a:t>和</a:t>
            </a:r>
            <a:r>
              <a:rPr lang="zh-CN" altLang="en-US" sz="2400" b="1" dirty="0">
                <a:solidFill>
                  <a:schemeClr val="accent1">
                    <a:lumMod val="75000"/>
                  </a:schemeClr>
                </a:solidFill>
                <a:latin typeface="宋体" panose="02010600030101010101" pitchFamily="2" charset="-122"/>
                <a:ea typeface="宋体" panose="02010600030101010101" pitchFamily="2" charset="-122"/>
                <a:sym typeface="+mn-ea"/>
              </a:rPr>
              <a:t>预防</a:t>
            </a:r>
            <a:r>
              <a:rPr lang="zh-CN" altLang="en-US" sz="2400" b="1" dirty="0">
                <a:latin typeface="宋体" panose="02010600030101010101" pitchFamily="2" charset="-122"/>
                <a:ea typeface="宋体" panose="02010600030101010101" pitchFamily="2" charset="-122"/>
                <a:sym typeface="+mn-ea"/>
              </a:rPr>
              <a:t>为主要研究内容，以患者为主要研究对象，以医疗服务机构为主要研究基地，由多学科人员共同参与组织实施的科学研究活动。</a:t>
            </a:r>
            <a:endParaRPr lang="zh-CN" altLang="en-US" sz="2400" b="1" dirty="0">
              <a:latin typeface="宋体" panose="02010600030101010101" pitchFamily="2" charset="-122"/>
              <a:ea typeface="宋体" panose="02010600030101010101" pitchFamily="2" charset="-122"/>
              <a:sym typeface="+mn-ea"/>
            </a:endParaRPr>
          </a:p>
          <a:p>
            <a:pPr marL="0" indent="0">
              <a:buNone/>
            </a:pPr>
            <a:r>
              <a:rPr lang="zh-CN" altLang="en-US" sz="2000" b="1" dirty="0">
                <a:latin typeface="宋体" panose="02010600030101010101" pitchFamily="2" charset="-122"/>
                <a:ea typeface="宋体" panose="02010600030101010101" pitchFamily="2" charset="-122"/>
                <a:sym typeface="+mn-ea"/>
              </a:rPr>
              <a:t>    </a:t>
            </a: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a:latin typeface="宋体" panose="02010600030101010101" pitchFamily="2" charset="-122"/>
                <a:ea typeface="宋体" panose="02010600030101010101" pitchFamily="2" charset="-122"/>
                <a:sym typeface="+mn-ea"/>
              </a:rPr>
              <a:t>二</a:t>
            </a:r>
            <a:r>
              <a:rPr lang="zh-CN" altLang="en-US" sz="2400" b="1" dirty="0" smtClean="0">
                <a:latin typeface="宋体" panose="02010600030101010101" pitchFamily="2" charset="-122"/>
                <a:ea typeface="宋体" panose="02010600030101010101" pitchFamily="2" charset="-122"/>
                <a:sym typeface="+mn-ea"/>
              </a:rPr>
              <a:t>、受试者选择</a:t>
            </a:r>
            <a:r>
              <a:rPr lang="en-US" altLang="zh-CN" sz="2000" b="1" dirty="0" smtClean="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rPr>
              <a:t>    </a:t>
            </a:r>
            <a:endParaRPr lang="en-US" altLang="zh-CN" sz="2000" b="1" dirty="0" smtClean="0">
              <a:latin typeface="宋体" panose="02010600030101010101" pitchFamily="2" charset="-122"/>
              <a:ea typeface="宋体" panose="02010600030101010101" pitchFamily="2" charset="-122"/>
            </a:endParaRPr>
          </a:p>
          <a:p>
            <a:pPr marL="0" indent="0">
              <a:buNone/>
            </a:pPr>
            <a:r>
              <a:rPr lang="zh-CN" altLang="en-US" sz="2000" b="1" dirty="0" smtClean="0">
                <a:latin typeface="宋体" panose="02010600030101010101" pitchFamily="2" charset="-122"/>
                <a:ea typeface="宋体" panose="02010600030101010101" pitchFamily="2" charset="-122"/>
              </a:rPr>
              <a:t>脱落标准：医生决定，受试者决定</a:t>
            </a:r>
            <a:endParaRPr lang="en-US" altLang="zh-CN" sz="2000" b="1" dirty="0" smtClean="0">
              <a:latin typeface="宋体" panose="02010600030101010101" pitchFamily="2" charset="-122"/>
              <a:ea typeface="宋体" panose="02010600030101010101" pitchFamily="2" charset="-122"/>
            </a:endParaRPr>
          </a:p>
          <a:p>
            <a:pPr marL="0" indent="0">
              <a:buNone/>
            </a:pPr>
            <a:r>
              <a:rPr lang="zh-CN" altLang="zh-CN" sz="1600" b="1" dirty="0" smtClean="0"/>
              <a:t>研</a:t>
            </a:r>
            <a:r>
              <a:rPr lang="zh-CN" altLang="zh-CN" sz="1600" b="1" dirty="0"/>
              <a:t>究者决定的退出</a:t>
            </a:r>
            <a:endParaRPr lang="zh-CN" altLang="zh-CN" sz="1600" dirty="0"/>
          </a:p>
          <a:p>
            <a:pPr marL="0" indent="0">
              <a:buNone/>
            </a:pPr>
            <a:r>
              <a:rPr lang="en-US" altLang="zh-CN" sz="1600" b="1" dirty="0"/>
              <a:t>1</a:t>
            </a:r>
            <a:r>
              <a:rPr lang="zh-CN" altLang="zh-CN" sz="1600" b="1" dirty="0"/>
              <a:t>、试验期间受试者关节疼痛肿胀持续加重，医生可停止该病例的临床试验。</a:t>
            </a:r>
            <a:endParaRPr lang="zh-CN" altLang="zh-CN" sz="1600" b="1" dirty="0"/>
          </a:p>
          <a:p>
            <a:pPr marL="0" indent="0">
              <a:buNone/>
            </a:pPr>
            <a:r>
              <a:rPr lang="en-US" altLang="zh-CN" sz="1600" b="1" dirty="0"/>
              <a:t>2</a:t>
            </a:r>
            <a:r>
              <a:rPr lang="zh-CN" altLang="zh-CN" sz="1600" b="1" dirty="0"/>
              <a:t>、试验期间受试者发生了某些合并症、并发症，不适宜继续接受试验。</a:t>
            </a:r>
            <a:endParaRPr lang="zh-CN" altLang="zh-CN" sz="1600" b="1" dirty="0"/>
          </a:p>
          <a:p>
            <a:pPr marL="0" indent="0">
              <a:buNone/>
            </a:pPr>
            <a:r>
              <a:rPr lang="en-US" altLang="zh-CN" sz="1600" b="1" dirty="0"/>
              <a:t>3</a:t>
            </a:r>
            <a:r>
              <a:rPr lang="zh-CN" altLang="zh-CN" sz="1600" b="1" dirty="0"/>
              <a:t>、试验期间受试者依从性差，试验药物达不到规定量的</a:t>
            </a:r>
            <a:r>
              <a:rPr lang="en-US" altLang="zh-CN" sz="1600" b="1" dirty="0"/>
              <a:t>80</a:t>
            </a:r>
            <a:r>
              <a:rPr lang="zh-CN" altLang="zh-CN" sz="1600" b="1" dirty="0"/>
              <a:t>％或超过</a:t>
            </a:r>
            <a:r>
              <a:rPr lang="en-US" altLang="zh-CN" sz="1600" b="1" dirty="0"/>
              <a:t>120</a:t>
            </a:r>
            <a:r>
              <a:rPr lang="zh-CN" altLang="zh-CN" sz="1600" b="1" dirty="0"/>
              <a:t>％，或使用试验方案规定的禁用药品。</a:t>
            </a:r>
            <a:endParaRPr lang="zh-CN" altLang="zh-CN" sz="1600" b="1" dirty="0"/>
          </a:p>
          <a:p>
            <a:pPr marL="0" indent="0">
              <a:buNone/>
            </a:pPr>
            <a:r>
              <a:rPr lang="en-US" altLang="zh-CN" sz="1600" b="1" dirty="0"/>
              <a:t>4</a:t>
            </a:r>
            <a:r>
              <a:rPr lang="zh-CN" altLang="zh-CN" sz="1600" b="1" dirty="0"/>
              <a:t>、发生不良事件影响药物疗效及安全性评价受试者。</a:t>
            </a:r>
            <a:endParaRPr lang="zh-CN" altLang="zh-CN" sz="1600" b="1" dirty="0"/>
          </a:p>
          <a:p>
            <a:pPr marL="0" indent="0">
              <a:buNone/>
            </a:pPr>
            <a:r>
              <a:rPr lang="zh-CN" altLang="zh-CN" sz="1600" b="1" dirty="0" smtClean="0"/>
              <a:t>受</a:t>
            </a:r>
            <a:r>
              <a:rPr lang="zh-CN" altLang="zh-CN" sz="1600" b="1" dirty="0"/>
              <a:t>试者自行退出试验</a:t>
            </a:r>
            <a:endParaRPr lang="zh-CN" altLang="zh-CN" sz="1600" b="1" dirty="0"/>
          </a:p>
          <a:p>
            <a:pPr marL="0" indent="0">
              <a:buNone/>
            </a:pPr>
            <a:r>
              <a:rPr lang="en-US" altLang="zh-CN" sz="1600" b="1" dirty="0"/>
              <a:t>1</a:t>
            </a:r>
            <a:r>
              <a:rPr lang="zh-CN" altLang="zh-CN" sz="1600" b="1" dirty="0"/>
              <a:t>、受试者可以在未说明任何理由的情况下提出退出试验。</a:t>
            </a:r>
            <a:endParaRPr lang="zh-CN" altLang="zh-CN" sz="1600" b="1" dirty="0"/>
          </a:p>
          <a:p>
            <a:pPr marL="0" indent="0">
              <a:buNone/>
            </a:pPr>
            <a:r>
              <a:rPr lang="en-US" altLang="zh-CN" sz="1600" b="1" dirty="0"/>
              <a:t>2</a:t>
            </a:r>
            <a:r>
              <a:rPr lang="zh-CN" altLang="zh-CN" sz="1600" b="1" dirty="0"/>
              <a:t>、受试者虽未明确提出退出试验，但不再按照研究方案进行试验而失访。</a:t>
            </a:r>
            <a:endParaRPr lang="zh-CN" altLang="zh-CN" sz="1600" b="1" dirty="0"/>
          </a:p>
          <a:p>
            <a:pPr marL="0" indent="0">
              <a:buNone/>
            </a:pPr>
            <a:r>
              <a:rPr lang="en-US" altLang="zh-CN" sz="1600" b="1" dirty="0"/>
              <a:t>3</a:t>
            </a:r>
            <a:r>
              <a:rPr lang="zh-CN" altLang="zh-CN" sz="1600" b="1" dirty="0"/>
              <a:t>、以上两种情况，要尽可能了解退出原因，并加以记录。如自觉疗效不佳，或某些不良反应感到难以耐受，有事不能继续参加临床试验，无任何理由等。</a:t>
            </a:r>
            <a:endParaRPr lang="zh-CN" altLang="zh-CN" sz="1600" b="1" dirty="0"/>
          </a:p>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905000"/>
            <a:ext cx="8153400" cy="4276090"/>
          </a:xfrm>
        </p:spPr>
        <p:txBody>
          <a:bodyPr/>
          <a:lstStyle/>
          <a:p>
            <a:pPr marL="0" indent="0">
              <a:buNone/>
            </a:pPr>
            <a:r>
              <a:rPr lang="zh-CN" altLang="en-US" sz="2400" b="1" dirty="0">
                <a:latin typeface="宋体" panose="02010600030101010101" pitchFamily="2" charset="-122"/>
                <a:ea typeface="宋体" panose="02010600030101010101" pitchFamily="2" charset="-122"/>
                <a:sym typeface="+mn-ea"/>
              </a:rPr>
              <a:t>二</a:t>
            </a:r>
            <a:r>
              <a:rPr lang="zh-CN" altLang="en-US" sz="2400" b="1" dirty="0" smtClean="0">
                <a:latin typeface="宋体" panose="02010600030101010101" pitchFamily="2" charset="-122"/>
                <a:ea typeface="宋体" panose="02010600030101010101" pitchFamily="2" charset="-122"/>
                <a:sym typeface="+mn-ea"/>
              </a:rPr>
              <a:t>、受试者选择</a:t>
            </a:r>
            <a:r>
              <a:rPr lang="en-US" altLang="zh-CN" sz="2000" b="1" dirty="0" smtClean="0">
                <a:latin typeface="宋体" panose="02010600030101010101" pitchFamily="2" charset="-122"/>
                <a:ea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rPr>
              <a:t>    </a:t>
            </a:r>
            <a:endParaRPr lang="en-US" altLang="zh-CN" sz="2000" b="1" dirty="0" smtClean="0">
              <a:latin typeface="宋体" panose="02010600030101010101" pitchFamily="2" charset="-122"/>
              <a:ea typeface="宋体" panose="02010600030101010101" pitchFamily="2" charset="-122"/>
            </a:endParaRPr>
          </a:p>
          <a:p>
            <a:pPr marL="0" indent="0">
              <a:buNone/>
            </a:pPr>
            <a:r>
              <a:rPr lang="zh-CN" altLang="en-US" sz="2000" b="1" dirty="0" smtClean="0">
                <a:latin typeface="宋体" panose="02010600030101010101" pitchFamily="2" charset="-122"/>
                <a:ea typeface="宋体" panose="02010600030101010101" pitchFamily="2" charset="-122"/>
              </a:rPr>
              <a:t>剔除标准：误纳入试验，不符合纳入标准，后符合排除标准。</a:t>
            </a:r>
            <a:endParaRPr lang="en-US" altLang="zh-CN" sz="2000" b="1" dirty="0" smtClean="0">
              <a:latin typeface="宋体" panose="02010600030101010101" pitchFamily="2" charset="-122"/>
              <a:ea typeface="宋体" panose="02010600030101010101" pitchFamily="2" charset="-122"/>
            </a:endParaRPr>
          </a:p>
          <a:p>
            <a:pPr marL="0" indent="0">
              <a:buNone/>
            </a:pPr>
            <a:r>
              <a:rPr lang="en-US" altLang="zh-CN" sz="2000" b="1" dirty="0" smtClean="0"/>
              <a:t>1</a:t>
            </a:r>
            <a:r>
              <a:rPr lang="zh-CN" altLang="en-US" sz="2000" b="1" dirty="0" smtClean="0"/>
              <a:t>、</a:t>
            </a:r>
            <a:r>
              <a:rPr lang="zh-CN" altLang="zh-CN" sz="2000" b="1" dirty="0" smtClean="0"/>
              <a:t>受</a:t>
            </a:r>
            <a:r>
              <a:rPr lang="zh-CN" altLang="zh-CN" sz="2000" b="1" dirty="0"/>
              <a:t>试者不配合随机入组。</a:t>
            </a:r>
            <a:endParaRPr lang="zh-CN" altLang="zh-CN" sz="2000" b="1" dirty="0"/>
          </a:p>
          <a:p>
            <a:pPr marL="0" indent="0">
              <a:buNone/>
            </a:pPr>
            <a:r>
              <a:rPr lang="en-US" altLang="zh-CN" sz="2000" b="1" dirty="0" smtClean="0"/>
              <a:t>2</a:t>
            </a:r>
            <a:r>
              <a:rPr lang="zh-CN" altLang="en-US" sz="2000" b="1" dirty="0" smtClean="0"/>
              <a:t>、</a:t>
            </a:r>
            <a:r>
              <a:rPr lang="zh-CN" altLang="zh-CN" sz="2000" b="1" dirty="0" smtClean="0"/>
              <a:t>试</a:t>
            </a:r>
            <a:r>
              <a:rPr lang="zh-CN" altLang="zh-CN" sz="2000" b="1" dirty="0"/>
              <a:t>验开始后发现受试者不符合病例纳入标准，即本不应当进行随机化</a:t>
            </a:r>
            <a:r>
              <a:rPr lang="zh-CN" altLang="zh-CN" sz="2000" b="1" dirty="0" smtClean="0"/>
              <a:t>。</a:t>
            </a:r>
            <a:endParaRPr lang="en-US" altLang="zh-CN" sz="2000" b="1" dirty="0"/>
          </a:p>
          <a:p>
            <a:pPr marL="0" indent="0">
              <a:buNone/>
            </a:pPr>
            <a:r>
              <a:rPr lang="en-US" altLang="zh-CN" sz="2000" b="1" dirty="0" smtClean="0"/>
              <a:t>3</a:t>
            </a:r>
            <a:r>
              <a:rPr lang="zh-CN" altLang="en-US" sz="2000" b="1" dirty="0" smtClean="0"/>
              <a:t>、</a:t>
            </a:r>
            <a:r>
              <a:rPr lang="zh-CN" altLang="zh-CN" sz="2000" b="1" dirty="0" smtClean="0"/>
              <a:t>在</a:t>
            </a:r>
            <a:r>
              <a:rPr lang="zh-CN" altLang="zh-CN" sz="2000" b="1" dirty="0"/>
              <a:t>随机化之后没有任何数据。</a:t>
            </a:r>
            <a:endParaRPr lang="zh-CN" altLang="zh-CN" sz="2000" b="1" dirty="0"/>
          </a:p>
          <a:p>
            <a:pPr marL="0" indent="0" fontAlgn="ctr">
              <a:buNone/>
            </a:pPr>
            <a:r>
              <a:rPr lang="en-US" altLang="zh-CN" sz="2000" b="1" dirty="0" smtClean="0"/>
              <a:t>4</a:t>
            </a:r>
            <a:r>
              <a:rPr lang="zh-CN" altLang="en-US" sz="2000" b="1" dirty="0" smtClean="0"/>
              <a:t>、</a:t>
            </a:r>
            <a:r>
              <a:rPr lang="zh-CN" altLang="zh-CN" sz="2000" b="1" dirty="0" smtClean="0"/>
              <a:t>受</a:t>
            </a:r>
            <a:r>
              <a:rPr lang="zh-CN" altLang="zh-CN" sz="2000" b="1" dirty="0"/>
              <a:t>试者依从性差，未曾使用试验用药。</a:t>
            </a:r>
            <a:endParaRPr lang="zh-CN" altLang="zh-CN" sz="2000" b="1" dirty="0"/>
          </a:p>
          <a:p>
            <a:pPr marL="0" indent="0">
              <a:buNone/>
            </a:pPr>
            <a:endParaRPr lang="zh-CN" altLang="zh-CN" sz="1600" b="1" dirty="0"/>
          </a:p>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780540"/>
            <a:ext cx="8153400" cy="4116070"/>
          </a:xfrm>
        </p:spPr>
        <p:txBody>
          <a:bodyPr/>
          <a:lstStyle/>
          <a:p>
            <a:pPr marL="0" indent="0">
              <a:buNone/>
            </a:pPr>
            <a:r>
              <a:rPr lang="zh-CN" altLang="en-US" sz="2000" b="1" dirty="0" smtClean="0">
                <a:ea typeface="宋体" panose="02010600030101010101" pitchFamily="2" charset="-122"/>
                <a:sym typeface="+mn-ea"/>
              </a:rPr>
              <a:t>数据管理与统计分析</a:t>
            </a:r>
            <a:endParaRPr lang="en-US" altLang="zh-CN" sz="2000" b="1" dirty="0" smtClean="0">
              <a:ea typeface="宋体" panose="02010600030101010101" pitchFamily="2" charset="-122"/>
              <a:sym typeface="+mn-ea"/>
            </a:endParaRPr>
          </a:p>
          <a:p>
            <a:pPr marL="0" indent="0">
              <a:buNone/>
            </a:pPr>
            <a:r>
              <a:rPr lang="en-US" altLang="zh-CN" sz="2000" b="1" dirty="0">
                <a:ea typeface="宋体" panose="02010600030101010101" pitchFamily="2" charset="-122"/>
                <a:sym typeface="+mn-ea"/>
              </a:rPr>
              <a:t> </a:t>
            </a:r>
            <a:r>
              <a:rPr lang="en-US" altLang="zh-CN" sz="2000" b="1" dirty="0" smtClean="0">
                <a:ea typeface="宋体" panose="02010600030101010101" pitchFamily="2" charset="-122"/>
                <a:sym typeface="+mn-ea"/>
              </a:rPr>
              <a:t>   1</a:t>
            </a:r>
            <a:r>
              <a:rPr lang="zh-CN" altLang="en-US" sz="2000" b="1" dirty="0" smtClean="0">
                <a:ea typeface="宋体" panose="02010600030101010101" pitchFamily="2" charset="-122"/>
                <a:sym typeface="+mn-ea"/>
              </a:rPr>
              <a:t>、人员相对独立。严格意义上应该第三方统计。</a:t>
            </a:r>
            <a:endParaRPr lang="zh-CN" altLang="en-US" sz="2000" b="1" dirty="0" smtClean="0">
              <a:ea typeface="宋体" panose="02010600030101010101" pitchFamily="2" charset="-122"/>
              <a:sym typeface="+mn-ea"/>
            </a:endParaRPr>
          </a:p>
          <a:p>
            <a:pPr marL="0" indent="0">
              <a:buNone/>
            </a:pPr>
            <a:r>
              <a:rPr lang="en-US" altLang="zh-CN" sz="2000" b="1" dirty="0" smtClean="0">
                <a:ea typeface="宋体" panose="02010600030101010101" pitchFamily="2" charset="-122"/>
                <a:sym typeface="+mn-ea"/>
              </a:rPr>
              <a:t>    </a:t>
            </a:r>
            <a:r>
              <a:rPr lang="en-US" altLang="zh-CN" sz="2000" b="1" dirty="0">
                <a:ea typeface="宋体" panose="02010600030101010101" pitchFamily="2" charset="-122"/>
                <a:sym typeface="+mn-ea"/>
              </a:rPr>
              <a:t>2</a:t>
            </a:r>
            <a:r>
              <a:rPr lang="zh-CN" altLang="en-US" sz="2000" b="1" dirty="0">
                <a:ea typeface="宋体" panose="02010600030101010101" pitchFamily="2" charset="-122"/>
                <a:sym typeface="+mn-ea"/>
              </a:rPr>
              <a:t>、数据管理：</a:t>
            </a:r>
            <a:endParaRPr lang="zh-CN" altLang="en-US" sz="2000" b="1" dirty="0">
              <a:ea typeface="宋体" panose="02010600030101010101" pitchFamily="2" charset="-122"/>
              <a:sym typeface="+mn-ea"/>
            </a:endParaRPr>
          </a:p>
          <a:p>
            <a:pPr marL="0" indent="0">
              <a:buNone/>
            </a:pPr>
            <a:r>
              <a:rPr lang="en-US" altLang="zh-CN" sz="2000" b="1" dirty="0">
                <a:ea typeface="宋体" panose="02010600030101010101" pitchFamily="2" charset="-122"/>
                <a:sym typeface="+mn-ea"/>
              </a:rPr>
              <a:t>          2.1</a:t>
            </a:r>
            <a:r>
              <a:rPr lang="zh-CN" altLang="en-US" sz="2000" b="1" dirty="0">
                <a:ea typeface="宋体" panose="02010600030101010101" pitchFamily="2" charset="-122"/>
                <a:sym typeface="+mn-ea"/>
              </a:rPr>
              <a:t>进行双录入，保证数据与源数据的一致性。</a:t>
            </a:r>
            <a:endParaRPr lang="zh-CN" altLang="en-US" sz="2000" b="1" dirty="0">
              <a:ea typeface="宋体" panose="02010600030101010101" pitchFamily="2" charset="-122"/>
              <a:sym typeface="+mn-ea"/>
            </a:endParaRPr>
          </a:p>
          <a:p>
            <a:pPr marL="0" indent="0">
              <a:buNone/>
            </a:pPr>
            <a:r>
              <a:rPr lang="en-US" altLang="zh-CN" sz="2000" b="1" dirty="0">
                <a:ea typeface="宋体" panose="02010600030101010101" pitchFamily="2" charset="-122"/>
                <a:sym typeface="+mn-ea"/>
              </a:rPr>
              <a:t>          2.2</a:t>
            </a:r>
            <a:r>
              <a:rPr lang="zh-CN" altLang="en-US" sz="2000" b="1" dirty="0">
                <a:ea typeface="宋体" panose="02010600030101010101" pitchFamily="2" charset="-122"/>
                <a:sym typeface="+mn-ea"/>
              </a:rPr>
              <a:t>制定数据修改的</a:t>
            </a:r>
            <a:r>
              <a:rPr lang="en-US" altLang="zh-CN" sz="2000" b="1" dirty="0">
                <a:ea typeface="宋体" panose="02010600030101010101" pitchFamily="2" charset="-122"/>
                <a:sym typeface="+mn-ea"/>
              </a:rPr>
              <a:t>SOP</a:t>
            </a:r>
            <a:r>
              <a:rPr lang="zh-CN" altLang="en-US" sz="2000" b="1" dirty="0">
                <a:ea typeface="宋体" panose="02010600030101010101" pitchFamily="2" charset="-122"/>
                <a:sym typeface="+mn-ea"/>
              </a:rPr>
              <a:t>，如修改权限、修改痕迹等。</a:t>
            </a:r>
            <a:endParaRPr lang="zh-CN" altLang="en-US" sz="2000" b="1" dirty="0">
              <a:ea typeface="宋体" panose="02010600030101010101" pitchFamily="2" charset="-122"/>
              <a:sym typeface="+mn-ea"/>
            </a:endParaRPr>
          </a:p>
          <a:p>
            <a:pPr marL="0" indent="0">
              <a:buNone/>
            </a:pPr>
            <a:r>
              <a:rPr lang="en-US" altLang="zh-CN" sz="2000" b="1" dirty="0">
                <a:ea typeface="宋体" panose="02010600030101010101" pitchFamily="2" charset="-122"/>
                <a:sym typeface="+mn-ea"/>
              </a:rPr>
              <a:t>    3</a:t>
            </a:r>
            <a:r>
              <a:rPr lang="zh-CN" altLang="en-US" sz="2000" b="1" dirty="0">
                <a:ea typeface="宋体" panose="02010600030101010101" pitchFamily="2" charset="-122"/>
                <a:sym typeface="+mn-ea"/>
              </a:rPr>
              <a:t>、统计分析</a:t>
            </a:r>
            <a:endParaRPr lang="zh-CN" altLang="en-US" sz="2000" b="1" dirty="0">
              <a:ea typeface="宋体" panose="02010600030101010101" pitchFamily="2" charset="-122"/>
              <a:sym typeface="+mn-ea"/>
            </a:endParaRPr>
          </a:p>
          <a:p>
            <a:pPr marL="0" indent="0">
              <a:buNone/>
            </a:pPr>
            <a:r>
              <a:rPr lang="en-US" altLang="zh-CN" sz="2000" b="1" dirty="0">
                <a:ea typeface="宋体" panose="02010600030101010101" pitchFamily="2" charset="-122"/>
                <a:sym typeface="+mn-ea"/>
              </a:rPr>
              <a:t>          3.1</a:t>
            </a:r>
            <a:r>
              <a:rPr lang="zh-CN" altLang="en-US" sz="2000" b="1" dirty="0">
                <a:ea typeface="宋体" panose="02010600030101010101" pitchFamily="2" charset="-122"/>
                <a:sym typeface="+mn-ea"/>
              </a:rPr>
              <a:t>要制定统计计划书，且须经过研究者审核，保证统计内容能够反映方案要求。</a:t>
            </a:r>
            <a:endParaRPr lang="zh-CN" altLang="en-US" sz="2000" b="1" dirty="0">
              <a:ea typeface="宋体" panose="02010600030101010101" pitchFamily="2" charset="-122"/>
              <a:sym typeface="+mn-ea"/>
            </a:endParaRPr>
          </a:p>
          <a:p>
            <a:pPr marL="0" indent="0">
              <a:buNone/>
            </a:pPr>
            <a:r>
              <a:rPr lang="en-US" altLang="zh-CN" sz="2000" b="1" dirty="0">
                <a:ea typeface="宋体" panose="02010600030101010101" pitchFamily="2" charset="-122"/>
                <a:sym typeface="+mn-ea"/>
              </a:rPr>
              <a:t>          3.2</a:t>
            </a:r>
            <a:r>
              <a:rPr lang="zh-CN" altLang="en-US" sz="2000" b="1" dirty="0">
                <a:ea typeface="宋体" panose="02010600030101010101" pitchFamily="2" charset="-122"/>
                <a:sym typeface="+mn-ea"/>
              </a:rPr>
              <a:t>要对统计报告进行审核、分析，确定统计报告合格后撰写</a:t>
            </a:r>
            <a:r>
              <a:rPr lang="en-US" altLang="zh-CN" sz="2000" b="1" dirty="0">
                <a:ea typeface="宋体" panose="02010600030101010101" pitchFamily="2" charset="-122"/>
                <a:sym typeface="+mn-ea"/>
              </a:rPr>
              <a:t>“</a:t>
            </a:r>
            <a:r>
              <a:rPr lang="zh-CN" altLang="en-US" sz="2000" b="1" dirty="0">
                <a:ea typeface="宋体" panose="02010600030101010101" pitchFamily="2" charset="-122"/>
                <a:sym typeface="+mn-ea"/>
              </a:rPr>
              <a:t>检验报告</a:t>
            </a:r>
            <a:r>
              <a:rPr lang="en-US" altLang="zh-CN" sz="2000" b="1" dirty="0">
                <a:ea typeface="宋体" panose="02010600030101010101" pitchFamily="2" charset="-122"/>
                <a:sym typeface="+mn-ea"/>
              </a:rPr>
              <a:t>”</a:t>
            </a:r>
            <a:r>
              <a:rPr lang="zh-CN" altLang="en-US" sz="2000" b="1" dirty="0">
                <a:ea typeface="宋体" panose="02010600030101010101" pitchFamily="2" charset="-122"/>
                <a:sym typeface="+mn-ea"/>
              </a:rPr>
              <a:t>。</a:t>
            </a:r>
            <a:endParaRPr lang="zh-CN" altLang="en-US" sz="2000" b="1" dirty="0">
              <a:ea typeface="宋体" panose="02010600030101010101" pitchFamily="2" charset="-122"/>
              <a:sym typeface="+mn-ea"/>
            </a:endParaRPr>
          </a:p>
          <a:p>
            <a:pPr marL="0" indent="0">
              <a:buNone/>
            </a:pPr>
            <a:endParaRPr lang="zh-CN" altLang="en-US" sz="2400" b="1" dirty="0">
              <a:ea typeface="宋体" panose="02010600030101010101" pitchFamily="2" charset="-122"/>
              <a:sym typeface="+mn-ea"/>
            </a:endParaRPr>
          </a:p>
          <a:p>
            <a:pPr marL="0" indent="0">
              <a:buNone/>
            </a:pPr>
            <a:endParaRPr lang="zh-CN" altLang="en-US" sz="2400" b="1" dirty="0">
              <a:ea typeface="宋体" panose="02010600030101010101" pitchFamily="2" charset="-122"/>
            </a:endParaRPr>
          </a:p>
          <a:p>
            <a:pPr marL="0" indent="0">
              <a:buNone/>
            </a:pPr>
            <a:endParaRPr lang="zh-CN" altLang="en-US" sz="2400" b="1" dirty="0">
              <a:ea typeface="宋体" panose="02010600030101010101" pitchFamily="2" charset="-122"/>
            </a:endParaRPr>
          </a:p>
          <a:p>
            <a:pPr marL="0" indent="0">
              <a:buNone/>
            </a:pPr>
            <a:endParaRPr lang="zh-CN" altLang="en-US" sz="2400" b="1"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804670"/>
            <a:ext cx="8153400" cy="4116070"/>
          </a:xfrm>
        </p:spPr>
        <p:txBody>
          <a:bodyPr/>
          <a:lstStyle/>
          <a:p>
            <a:pPr marL="0" indent="0">
              <a:buNone/>
            </a:pPr>
            <a:r>
              <a:rPr lang="zh-CN" altLang="en-US" sz="2400" b="1" dirty="0" smtClean="0">
                <a:solidFill>
                  <a:schemeClr val="tx1"/>
                </a:solidFill>
                <a:ea typeface="宋体" panose="02010600030101010101" pitchFamily="2" charset="-122"/>
              </a:rPr>
              <a:t>三、制</a:t>
            </a:r>
            <a:r>
              <a:rPr lang="zh-CN" altLang="en-US" sz="2400" b="1" dirty="0">
                <a:solidFill>
                  <a:schemeClr val="tx1"/>
                </a:solidFill>
                <a:ea typeface="宋体" panose="02010600030101010101" pitchFamily="2" charset="-122"/>
              </a:rPr>
              <a:t>定详细的标准操作规程（</a:t>
            </a:r>
            <a:r>
              <a:rPr lang="en-US" altLang="zh-CN" sz="2400" b="1" dirty="0">
                <a:solidFill>
                  <a:schemeClr val="tx1"/>
                </a:solidFill>
                <a:ea typeface="宋体" panose="02010600030101010101" pitchFamily="2" charset="-122"/>
              </a:rPr>
              <a:t>SOP</a:t>
            </a:r>
            <a:r>
              <a:rPr lang="zh-CN" altLang="en-US" sz="2400" b="1" dirty="0">
                <a:solidFill>
                  <a:schemeClr val="tx1"/>
                </a:solidFill>
                <a:ea typeface="宋体" panose="02010600030101010101" pitchFamily="2" charset="-122"/>
              </a:rPr>
              <a:t>）</a:t>
            </a:r>
            <a:endParaRPr lang="zh-CN" altLang="en-US" sz="2400" b="1" dirty="0">
              <a:solidFill>
                <a:schemeClr val="tx1"/>
              </a:solidFill>
              <a:ea typeface="宋体" panose="02010600030101010101" pitchFamily="2" charset="-122"/>
            </a:endParaRPr>
          </a:p>
          <a:p>
            <a:pPr marL="0" indent="0">
              <a:buNone/>
            </a:pPr>
            <a:r>
              <a:rPr lang="zh-CN" altLang="en-US" sz="2400" b="1" dirty="0">
                <a:ea typeface="宋体" panose="02010600030101010101" pitchFamily="2" charset="-122"/>
              </a:rPr>
              <a:t>       </a:t>
            </a:r>
            <a:r>
              <a:rPr lang="en-US" altLang="zh-CN" sz="2400" b="1" dirty="0">
                <a:ea typeface="宋体" panose="02010600030101010101" pitchFamily="2" charset="-122"/>
                <a:sym typeface="+mn-ea"/>
              </a:rPr>
              <a:t>SOP</a:t>
            </a:r>
            <a:r>
              <a:rPr lang="zh-CN" altLang="en-US" sz="2400" b="1" dirty="0">
                <a:ea typeface="宋体" panose="02010600030101010101" pitchFamily="2" charset="-122"/>
                <a:sym typeface="+mn-ea"/>
              </a:rPr>
              <a:t>的作用：</a:t>
            </a:r>
            <a:r>
              <a:rPr lang="zh-CN" altLang="en-US" sz="2400" b="1" dirty="0">
                <a:ea typeface="宋体" panose="02010600030101010101" pitchFamily="2" charset="-122"/>
              </a:rPr>
              <a:t>使所有的操作规范，并具有良好的一致性。</a:t>
            </a:r>
            <a:endParaRPr lang="zh-CN" altLang="en-US" sz="2400" b="1" dirty="0">
              <a:ea typeface="宋体" panose="02010600030101010101" pitchFamily="2" charset="-122"/>
            </a:endParaRPr>
          </a:p>
          <a:p>
            <a:pPr marL="0" indent="0">
              <a:buNone/>
            </a:pPr>
            <a:r>
              <a:rPr lang="en-US" altLang="zh-CN" sz="2400" b="1" dirty="0">
                <a:ea typeface="宋体" panose="02010600030101010101" pitchFamily="2" charset="-122"/>
                <a:sym typeface="+mn-ea"/>
              </a:rPr>
              <a:t>        </a:t>
            </a:r>
            <a:r>
              <a:rPr lang="zh-CN" altLang="en-US" sz="2400" b="1" dirty="0">
                <a:ea typeface="宋体" panose="02010600030101010101" pitchFamily="2" charset="-122"/>
                <a:sym typeface="+mn-ea"/>
              </a:rPr>
              <a:t>如何制定</a:t>
            </a:r>
            <a:r>
              <a:rPr lang="en-US" altLang="zh-CN" sz="2400" b="1" dirty="0">
                <a:ea typeface="宋体" panose="02010600030101010101" pitchFamily="2" charset="-122"/>
                <a:sym typeface="+mn-ea"/>
              </a:rPr>
              <a:t>SOP</a:t>
            </a:r>
            <a:r>
              <a:rPr lang="zh-CN" altLang="en-US" sz="2400" b="1" dirty="0">
                <a:ea typeface="宋体" panose="02010600030101010101" pitchFamily="2" charset="-122"/>
                <a:sym typeface="+mn-ea"/>
              </a:rPr>
              <a:t>：</a:t>
            </a:r>
            <a:endParaRPr lang="zh-CN" altLang="en-US" sz="2400" b="1" dirty="0">
              <a:ea typeface="宋体" panose="02010600030101010101" pitchFamily="2" charset="-122"/>
            </a:endParaRPr>
          </a:p>
          <a:p>
            <a:pPr marL="0" indent="0">
              <a:buNone/>
            </a:pPr>
            <a:r>
              <a:rPr lang="zh-CN" altLang="en-US" sz="2400" b="1" dirty="0">
                <a:ea typeface="宋体" panose="02010600030101010101" pitchFamily="2" charset="-122"/>
              </a:rPr>
              <a:t>       有实践经验的专业人员</a:t>
            </a:r>
            <a:r>
              <a:rPr lang="zh-CN" altLang="en-US" sz="2400" b="1" dirty="0">
                <a:solidFill>
                  <a:srgbClr val="F3570B"/>
                </a:solidFill>
                <a:ea typeface="宋体" panose="02010600030101010101" pitchFamily="2" charset="-122"/>
              </a:rPr>
              <a:t>起草制定</a:t>
            </a:r>
            <a:r>
              <a:rPr lang="en-US" altLang="zh-CN" sz="2400" b="1" dirty="0">
                <a:ea typeface="宋体" panose="02010600030101010101" pitchFamily="2" charset="-122"/>
              </a:rPr>
              <a:t>---</a:t>
            </a:r>
            <a:r>
              <a:rPr lang="zh-CN" altLang="en-US" sz="2400" b="1" dirty="0">
                <a:solidFill>
                  <a:srgbClr val="0070C0"/>
                </a:solidFill>
                <a:ea typeface="宋体" panose="02010600030101010101" pitchFamily="2" charset="-122"/>
              </a:rPr>
              <a:t>研讨修订</a:t>
            </a:r>
            <a:r>
              <a:rPr lang="en-US" altLang="zh-CN" sz="2400" b="1" dirty="0">
                <a:ea typeface="宋体" panose="02010600030101010101" pitchFamily="2" charset="-122"/>
              </a:rPr>
              <a:t>---</a:t>
            </a:r>
            <a:r>
              <a:rPr lang="zh-CN" altLang="en-US" sz="2400" b="1" dirty="0">
                <a:solidFill>
                  <a:srgbClr val="BE12A8"/>
                </a:solidFill>
                <a:ea typeface="宋体" panose="02010600030101010101" pitchFamily="2" charset="-122"/>
              </a:rPr>
              <a:t>审核</a:t>
            </a:r>
            <a:r>
              <a:rPr lang="en-US" altLang="zh-CN" sz="2400" b="1" dirty="0" smtClean="0">
                <a:ea typeface="宋体" panose="02010600030101010101" pitchFamily="2" charset="-122"/>
              </a:rPr>
              <a:t>---</a:t>
            </a:r>
            <a:endParaRPr lang="en-US" altLang="zh-CN" sz="2400" b="1" dirty="0" smtClean="0">
              <a:ea typeface="宋体" panose="02010600030101010101" pitchFamily="2" charset="-122"/>
            </a:endParaRPr>
          </a:p>
          <a:p>
            <a:pPr marL="0" indent="0">
              <a:buNone/>
            </a:pPr>
            <a:r>
              <a:rPr lang="zh-CN" altLang="en-US" sz="2400" b="1" dirty="0" smtClean="0">
                <a:solidFill>
                  <a:srgbClr val="00B050"/>
                </a:solidFill>
                <a:ea typeface="宋体" panose="02010600030101010101" pitchFamily="2" charset="-122"/>
              </a:rPr>
              <a:t>形</a:t>
            </a:r>
            <a:r>
              <a:rPr lang="zh-CN" altLang="en-US" sz="2400" b="1" dirty="0">
                <a:solidFill>
                  <a:srgbClr val="00B050"/>
                </a:solidFill>
                <a:ea typeface="宋体" panose="02010600030101010101" pitchFamily="2" charset="-122"/>
              </a:rPr>
              <a:t>成规范</a:t>
            </a:r>
            <a:r>
              <a:rPr lang="en-US" altLang="zh-CN" sz="2400" b="1" dirty="0">
                <a:ea typeface="宋体" panose="02010600030101010101" pitchFamily="2" charset="-122"/>
              </a:rPr>
              <a:t>--</a:t>
            </a:r>
            <a:r>
              <a:rPr lang="zh-CN" altLang="en-US" sz="2400" b="1" dirty="0">
                <a:solidFill>
                  <a:srgbClr val="F3570B"/>
                </a:solidFill>
                <a:ea typeface="宋体" panose="02010600030101010101" pitchFamily="2" charset="-122"/>
              </a:rPr>
              <a:t>定期修订</a:t>
            </a:r>
            <a:r>
              <a:rPr lang="zh-CN" altLang="en-US" sz="2400" b="1" dirty="0">
                <a:ea typeface="宋体" panose="02010600030101010101" pitchFamily="2" charset="-122"/>
              </a:rPr>
              <a:t>。      </a:t>
            </a:r>
            <a:endParaRPr lang="zh-CN" altLang="en-US" sz="2400" b="1" dirty="0">
              <a:ea typeface="宋体" panose="02010600030101010101" pitchFamily="2" charset="-122"/>
            </a:endParaRPr>
          </a:p>
          <a:p>
            <a:pPr marL="0" indent="0">
              <a:buNone/>
            </a:pPr>
            <a:r>
              <a:rPr lang="zh-CN" altLang="en-US" sz="2400" b="1" dirty="0">
                <a:ea typeface="宋体" panose="02010600030101010101" pitchFamily="2" charset="-122"/>
              </a:rPr>
              <a:t>       比如：档案管理、发放试验产品、填写知情同意书，最重要的</a:t>
            </a:r>
            <a:r>
              <a:rPr lang="zh-CN" altLang="en-US" sz="2400" b="1" dirty="0" smtClean="0">
                <a:ea typeface="宋体" panose="02010600030101010101" pitchFamily="2" charset="-122"/>
              </a:rPr>
              <a:t>是疗效指</a:t>
            </a:r>
            <a:r>
              <a:rPr lang="zh-CN" altLang="en-US" sz="2400" b="1" dirty="0">
                <a:ea typeface="宋体" panose="02010600030101010101" pitchFamily="2" charset="-122"/>
              </a:rPr>
              <a:t>标测定的</a:t>
            </a:r>
            <a:r>
              <a:rPr lang="en-US" altLang="zh-CN" sz="2400" b="1" dirty="0">
                <a:ea typeface="宋体" panose="02010600030101010101" pitchFamily="2" charset="-122"/>
              </a:rPr>
              <a:t>SOP</a:t>
            </a:r>
            <a:r>
              <a:rPr lang="zh-CN" altLang="en-US" sz="2400" b="1" dirty="0">
                <a:ea typeface="宋体" panose="02010600030101010101" pitchFamily="2" charset="-122"/>
              </a:rPr>
              <a:t>。</a:t>
            </a:r>
            <a:endParaRPr lang="zh-CN" altLang="en-US" sz="2400" b="1" dirty="0">
              <a:ea typeface="宋体" panose="02010600030101010101" pitchFamily="2" charset="-122"/>
            </a:endParaRPr>
          </a:p>
          <a:p>
            <a:pPr marL="0" indent="0">
              <a:buNone/>
            </a:pPr>
            <a:r>
              <a:rPr lang="zh-CN" altLang="en-US" sz="2400" b="1" dirty="0" smtClean="0">
                <a:ea typeface="宋体" panose="02010600030101010101" pitchFamily="2" charset="-122"/>
              </a:rPr>
              <a:t>                 </a:t>
            </a:r>
            <a:endParaRPr lang="zh-CN" altLang="en-US" sz="2400" b="1" dirty="0">
              <a:ea typeface="宋体" panose="02010600030101010101" pitchFamily="2" charset="-122"/>
            </a:endParaRPr>
          </a:p>
          <a:p>
            <a:pPr marL="0" indent="0">
              <a:buNone/>
            </a:pPr>
            <a:r>
              <a:rPr lang="zh-CN" altLang="en-US" sz="2400" b="1" dirty="0">
                <a:ea typeface="宋体" panose="02010600030101010101" pitchFamily="2" charset="-122"/>
              </a:rPr>
              <a:t>    </a:t>
            </a:r>
            <a:endParaRPr lang="zh-CN" altLang="en-US" sz="2400" b="1"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804670"/>
            <a:ext cx="8153400" cy="411607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标</a:t>
            </a:r>
            <a:r>
              <a:rPr lang="zh-CN" altLang="en-US" sz="2400" b="1" dirty="0">
                <a:latin typeface="宋体" panose="02010600030101010101" pitchFamily="2" charset="-122"/>
                <a:ea typeface="宋体" panose="02010600030101010101" pitchFamily="2" charset="-122"/>
                <a:sym typeface="+mn-ea"/>
              </a:rPr>
              <a:t>准操作规</a:t>
            </a:r>
            <a:r>
              <a:rPr lang="zh-CN" altLang="en-US" sz="2400" b="1" dirty="0" smtClean="0">
                <a:latin typeface="宋体" panose="02010600030101010101" pitchFamily="2" charset="-122"/>
                <a:ea typeface="宋体" panose="02010600030101010101" pitchFamily="2" charset="-122"/>
                <a:sym typeface="+mn-ea"/>
              </a:rPr>
              <a:t>程</a:t>
            </a:r>
            <a:r>
              <a:rPr lang="zh-CN" altLang="en-US" sz="2400" b="1" dirty="0" smtClean="0">
                <a:ea typeface="宋体" panose="02010600030101010101" pitchFamily="2" charset="-122"/>
                <a:sym typeface="+mn-ea"/>
              </a:rPr>
              <a:t>举</a:t>
            </a:r>
            <a:r>
              <a:rPr lang="zh-CN" altLang="en-US" sz="2400" b="1" dirty="0">
                <a:ea typeface="宋体" panose="02010600030101010101" pitchFamily="2" charset="-122"/>
                <a:sym typeface="+mn-ea"/>
              </a:rPr>
              <a:t>例说明：</a:t>
            </a:r>
            <a:endParaRPr lang="zh-CN" altLang="en-US" sz="2400" b="1" dirty="0">
              <a:ea typeface="宋体" panose="02010600030101010101" pitchFamily="2" charset="-122"/>
              <a:sym typeface="+mn-ea"/>
            </a:endParaRPr>
          </a:p>
          <a:p>
            <a:pPr marL="0" indent="0">
              <a:buNone/>
            </a:pPr>
            <a:r>
              <a:rPr lang="en-US" altLang="zh-CN" sz="2400" b="1" dirty="0">
                <a:ea typeface="宋体" panose="02010600030101010101" pitchFamily="2" charset="-122"/>
                <a:sym typeface="+mn-ea"/>
              </a:rPr>
              <a:t>    1</a:t>
            </a:r>
            <a:r>
              <a:rPr lang="zh-CN" altLang="en-US" sz="2400" b="1" dirty="0">
                <a:ea typeface="宋体" panose="02010600030101010101" pitchFamily="2" charset="-122"/>
                <a:sym typeface="+mn-ea"/>
              </a:rPr>
              <a:t>、减肥案</a:t>
            </a:r>
            <a:r>
              <a:rPr lang="en-US" altLang="zh-CN" sz="2400" b="1" dirty="0">
                <a:ea typeface="宋体" panose="02010600030101010101" pitchFamily="2" charset="-122"/>
                <a:sym typeface="+mn-ea"/>
              </a:rPr>
              <a:t>,0.052</a:t>
            </a:r>
            <a:r>
              <a:rPr lang="zh-CN" altLang="en-US" sz="2400" b="1" dirty="0">
                <a:ea typeface="宋体" panose="02010600030101010101" pitchFamily="2" charset="-122"/>
                <a:sym typeface="+mn-ea"/>
              </a:rPr>
              <a:t>：主要研究者    </a:t>
            </a:r>
            <a:r>
              <a:rPr lang="zh-CN" altLang="en-US" sz="2400" b="1" dirty="0" smtClean="0">
                <a:ea typeface="宋体" panose="02010600030101010101" pitchFamily="2" charset="-122"/>
              </a:rPr>
              <a:t>    </a:t>
            </a:r>
            <a:endParaRPr lang="zh-CN" altLang="en-US" sz="2400" b="1" dirty="0">
              <a:ea typeface="宋体" panose="02010600030101010101" pitchFamily="2" charset="-122"/>
            </a:endParaRPr>
          </a:p>
          <a:p>
            <a:pPr marL="0" indent="0">
              <a:buNone/>
            </a:pPr>
            <a:r>
              <a:rPr lang="zh-CN" altLang="en-US" sz="2400" b="1" dirty="0">
                <a:ea typeface="宋体" panose="02010600030101010101" pitchFamily="2" charset="-122"/>
              </a:rPr>
              <a:t>    </a:t>
            </a:r>
            <a:r>
              <a:rPr lang="en-US" altLang="zh-CN" sz="2400" b="1" dirty="0" smtClean="0">
                <a:ea typeface="宋体" panose="02010600030101010101" pitchFamily="2" charset="-122"/>
              </a:rPr>
              <a:t>2</a:t>
            </a:r>
            <a:r>
              <a:rPr lang="zh-CN" altLang="en-US" sz="2400" b="1" dirty="0" smtClean="0">
                <a:ea typeface="宋体" panose="02010600030101010101" pitchFamily="2" charset="-122"/>
              </a:rPr>
              <a:t>、</a:t>
            </a:r>
            <a:r>
              <a:rPr lang="zh-CN" altLang="en-US" sz="2400" b="1" dirty="0">
                <a:ea typeface="宋体" panose="02010600030101010101" pitchFamily="2" charset="-122"/>
                <a:sym typeface="+mn-ea"/>
              </a:rPr>
              <a:t>产品发放：产品管理人员</a:t>
            </a:r>
            <a:endParaRPr lang="zh-CN" altLang="en-US" sz="2400" b="1" dirty="0">
              <a:ea typeface="宋体" panose="02010600030101010101" pitchFamily="2" charset="-122"/>
            </a:endParaRPr>
          </a:p>
          <a:p>
            <a:pPr marL="0" indent="0">
              <a:buNone/>
            </a:pPr>
            <a:r>
              <a:rPr lang="zh-CN" altLang="en-US" sz="2400" b="1" dirty="0">
                <a:ea typeface="宋体" panose="02010600030101010101" pitchFamily="2" charset="-122"/>
              </a:rPr>
              <a:t>    </a:t>
            </a:r>
            <a:r>
              <a:rPr lang="en-US" altLang="zh-CN" sz="2400" b="1" dirty="0" smtClean="0">
                <a:ea typeface="宋体" panose="02010600030101010101" pitchFamily="2" charset="-122"/>
              </a:rPr>
              <a:t>3</a:t>
            </a:r>
            <a:r>
              <a:rPr lang="zh-CN" altLang="en-US" sz="2400" b="1" dirty="0" smtClean="0">
                <a:ea typeface="宋体" panose="02010600030101010101" pitchFamily="2" charset="-122"/>
              </a:rPr>
              <a:t>、</a:t>
            </a:r>
            <a:r>
              <a:rPr lang="en-US" altLang="zh-CN" sz="2400" b="1" dirty="0" smtClean="0">
                <a:ea typeface="宋体" panose="02010600030101010101" pitchFamily="2" charset="-122"/>
                <a:sym typeface="+mn-ea"/>
              </a:rPr>
              <a:t>WAS</a:t>
            </a:r>
            <a:r>
              <a:rPr lang="zh-CN" altLang="en-US" sz="2400" b="1" dirty="0" smtClean="0">
                <a:ea typeface="宋体" panose="02010600030101010101" pitchFamily="2" charset="-122"/>
                <a:sym typeface="+mn-ea"/>
              </a:rPr>
              <a:t>评分</a:t>
            </a:r>
            <a:endParaRPr lang="zh-CN" altLang="en-US" sz="2400" b="1" dirty="0">
              <a:ea typeface="宋体" panose="02010600030101010101" pitchFamily="2" charset="-122"/>
            </a:endParaRPr>
          </a:p>
          <a:p>
            <a:pPr marL="0" indent="0">
              <a:buNone/>
            </a:pPr>
            <a:r>
              <a:rPr lang="zh-CN" altLang="en-US" sz="2400" b="1" dirty="0">
                <a:ea typeface="宋体" panose="02010600030101010101" pitchFamily="2" charset="-122"/>
              </a:rPr>
              <a:t>    </a:t>
            </a:r>
            <a:r>
              <a:rPr lang="en-US" altLang="zh-CN" sz="2400" b="1" dirty="0" smtClean="0">
                <a:ea typeface="宋体" panose="02010600030101010101" pitchFamily="2" charset="-122"/>
              </a:rPr>
              <a:t>4</a:t>
            </a:r>
            <a:r>
              <a:rPr lang="zh-CN" altLang="en-US" sz="2400" b="1" dirty="0" smtClean="0">
                <a:ea typeface="宋体" panose="02010600030101010101" pitchFamily="2" charset="-122"/>
              </a:rPr>
              <a:t>、</a:t>
            </a:r>
            <a:r>
              <a:rPr lang="zh-CN" altLang="en-US" sz="2400" b="1" dirty="0">
                <a:ea typeface="宋体" panose="02010600030101010101" pitchFamily="2" charset="-122"/>
                <a:sym typeface="+mn-ea"/>
              </a:rPr>
              <a:t>研究者苑氏祛斑案：质控人员</a:t>
            </a:r>
            <a:endParaRPr lang="zh-CN" altLang="en-US" sz="2400" b="1" dirty="0">
              <a:ea typeface="宋体" panose="02010600030101010101" pitchFamily="2" charset="-122"/>
              <a:sym typeface="+mn-ea"/>
            </a:endParaRPr>
          </a:p>
          <a:p>
            <a:pPr marL="0" indent="0">
              <a:buNone/>
            </a:pPr>
            <a:endParaRPr lang="zh-CN" altLang="en-US" sz="2400" b="1" dirty="0">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876300" y="700405"/>
            <a:ext cx="7391400" cy="563563"/>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804670"/>
            <a:ext cx="8153400" cy="4116070"/>
          </a:xfrm>
        </p:spPr>
        <p:txBody>
          <a:bodyPr/>
          <a:lstStyle/>
          <a:p>
            <a:pPr marL="0" indent="0">
              <a:buNone/>
            </a:pPr>
            <a:r>
              <a:rPr lang="zh-CN" altLang="en-US" sz="2400" b="1" dirty="0">
                <a:latin typeface="宋体" panose="02010600030101010101" pitchFamily="2" charset="-122"/>
                <a:ea typeface="宋体" panose="02010600030101010101" pitchFamily="2" charset="-122"/>
                <a:sym typeface="+mn-ea"/>
              </a:rPr>
              <a:t>◆</a:t>
            </a:r>
            <a:r>
              <a:rPr lang="zh-CN" altLang="en-US" sz="2400" b="1" dirty="0">
                <a:solidFill>
                  <a:schemeClr val="tx1"/>
                </a:solidFill>
                <a:ea typeface="宋体" panose="02010600030101010101" pitchFamily="2" charset="-122"/>
              </a:rPr>
              <a:t>西苑医院中医药保健研究中心</a:t>
            </a:r>
            <a:r>
              <a:rPr lang="en-US" altLang="zh-CN" sz="2400" b="1" dirty="0">
                <a:solidFill>
                  <a:schemeClr val="tx1"/>
                </a:solidFill>
                <a:ea typeface="宋体" panose="02010600030101010101" pitchFamily="2" charset="-122"/>
              </a:rPr>
              <a:t>SOP</a:t>
            </a:r>
            <a:endParaRPr lang="zh-CN" altLang="en-US" sz="2400" b="1" dirty="0">
              <a:solidFill>
                <a:schemeClr val="tx1"/>
              </a:solidFill>
              <a:ea typeface="宋体" panose="02010600030101010101" pitchFamily="2" charset="-122"/>
            </a:endParaRPr>
          </a:p>
          <a:p>
            <a:pPr marL="0" indent="0">
              <a:buNone/>
            </a:pPr>
            <a:r>
              <a:rPr lang="zh-CN" altLang="en-US" sz="2400" b="1" dirty="0">
                <a:ea typeface="宋体" panose="02010600030101010101" pitchFamily="2" charset="-122"/>
              </a:rPr>
              <a:t>           </a:t>
            </a:r>
            <a:endParaRPr lang="zh-CN" altLang="en-US" sz="2400" b="1" dirty="0">
              <a:ea typeface="宋体" panose="02010600030101010101" pitchFamily="2" charset="-122"/>
            </a:endParaRPr>
          </a:p>
          <a:p>
            <a:pPr marL="0" indent="0">
              <a:buNone/>
            </a:pPr>
            <a:endParaRPr lang="zh-CN" altLang="en-US" sz="2400" b="1" dirty="0">
              <a:ea typeface="宋体" panose="02010600030101010101" pitchFamily="2" charset="-122"/>
            </a:endParaRPr>
          </a:p>
          <a:p>
            <a:pPr marL="0" indent="0">
              <a:buNone/>
            </a:pPr>
            <a:endParaRPr lang="zh-CN" altLang="en-US" sz="2400" b="1" dirty="0">
              <a:ea typeface="宋体" panose="02010600030101010101" pitchFamily="2" charset="-122"/>
            </a:endParaRPr>
          </a:p>
        </p:txBody>
      </p:sp>
      <p:pic>
        <p:nvPicPr>
          <p:cNvPr id="2" name="图片 1" descr="76651946476031972"/>
          <p:cNvPicPr>
            <a:picLocks noChangeAspect="1"/>
          </p:cNvPicPr>
          <p:nvPr/>
        </p:nvPicPr>
        <p:blipFill>
          <a:blip r:embed="rId1"/>
          <a:stretch>
            <a:fillRect/>
          </a:stretch>
        </p:blipFill>
        <p:spPr>
          <a:xfrm>
            <a:off x="495300" y="2496185"/>
            <a:ext cx="1823720" cy="2733675"/>
          </a:xfrm>
          <a:prstGeom prst="rect">
            <a:avLst/>
          </a:prstGeom>
        </p:spPr>
      </p:pic>
      <p:pic>
        <p:nvPicPr>
          <p:cNvPr id="3" name="图片 2" descr="714641485116125440"/>
          <p:cNvPicPr>
            <a:picLocks noChangeAspect="1"/>
          </p:cNvPicPr>
          <p:nvPr/>
        </p:nvPicPr>
        <p:blipFill>
          <a:blip r:embed="rId2"/>
          <a:stretch>
            <a:fillRect/>
          </a:stretch>
        </p:blipFill>
        <p:spPr>
          <a:xfrm>
            <a:off x="2414270" y="2335530"/>
            <a:ext cx="2113280" cy="3002280"/>
          </a:xfrm>
          <a:prstGeom prst="rect">
            <a:avLst/>
          </a:prstGeom>
        </p:spPr>
      </p:pic>
      <p:pic>
        <p:nvPicPr>
          <p:cNvPr id="4" name="图片 3" descr="352514915981645049"/>
          <p:cNvPicPr>
            <a:picLocks noChangeAspect="1"/>
          </p:cNvPicPr>
          <p:nvPr/>
        </p:nvPicPr>
        <p:blipFill>
          <a:blip r:embed="rId3"/>
          <a:stretch>
            <a:fillRect/>
          </a:stretch>
        </p:blipFill>
        <p:spPr>
          <a:xfrm>
            <a:off x="4527550" y="2335530"/>
            <a:ext cx="2143760" cy="2987675"/>
          </a:xfrm>
          <a:prstGeom prst="rect">
            <a:avLst/>
          </a:prstGeom>
        </p:spPr>
      </p:pic>
      <p:pic>
        <p:nvPicPr>
          <p:cNvPr id="5" name="图片 4" descr="353689804430551548"/>
          <p:cNvPicPr>
            <a:picLocks noChangeAspect="1"/>
          </p:cNvPicPr>
          <p:nvPr/>
        </p:nvPicPr>
        <p:blipFill>
          <a:blip r:embed="rId4"/>
          <a:stretch>
            <a:fillRect/>
          </a:stretch>
        </p:blipFill>
        <p:spPr>
          <a:xfrm>
            <a:off x="6671310" y="2343150"/>
            <a:ext cx="1858645" cy="298704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790700"/>
            <a:ext cx="8153400" cy="4116070"/>
          </a:xfrm>
        </p:spPr>
        <p:txBody>
          <a:bodyPr/>
          <a:lstStyle/>
          <a:p>
            <a:pPr marL="0" indent="0">
              <a:buNone/>
            </a:pPr>
            <a:r>
              <a:rPr lang="en-US" altLang="zh-CN" sz="2400" b="1" dirty="0">
                <a:solidFill>
                  <a:schemeClr val="tx1"/>
                </a:solidFill>
                <a:latin typeface="宋体" panose="02010600030101010101" pitchFamily="2" charset="-122"/>
                <a:ea typeface="宋体" panose="02010600030101010101" pitchFamily="2" charset="-122"/>
              </a:rPr>
              <a:t>◆</a:t>
            </a:r>
            <a:r>
              <a:rPr lang="zh-CN" altLang="en-US" sz="2400" b="1" dirty="0">
                <a:ea typeface="宋体" panose="02010600030101010101" pitchFamily="2" charset="-122"/>
              </a:rPr>
              <a:t>  </a:t>
            </a:r>
            <a:r>
              <a:rPr lang="en-US" altLang="zh-CN" sz="2400" b="1" dirty="0">
                <a:ea typeface="宋体" panose="02010600030101010101" pitchFamily="2" charset="-122"/>
              </a:rPr>
              <a:t>“</a:t>
            </a:r>
            <a:r>
              <a:rPr lang="zh-CN" altLang="en-US" sz="2400" b="1" dirty="0">
                <a:ea typeface="宋体" panose="02010600030101010101" pitchFamily="2" charset="-122"/>
              </a:rPr>
              <a:t>简陋</a:t>
            </a:r>
            <a:r>
              <a:rPr lang="en-US" altLang="zh-CN" sz="2400" b="1" dirty="0">
                <a:ea typeface="宋体" panose="02010600030101010101" pitchFamily="2" charset="-122"/>
              </a:rPr>
              <a:t>”</a:t>
            </a:r>
            <a:r>
              <a:rPr lang="zh-CN" altLang="en-US" sz="2400" b="1" dirty="0">
                <a:ea typeface="宋体" panose="02010600030101010101" pitchFamily="2" charset="-122"/>
              </a:rPr>
              <a:t>的</a:t>
            </a:r>
            <a:r>
              <a:rPr lang="en-US" altLang="zh-CN" sz="2400" b="1" dirty="0">
                <a:ea typeface="宋体" panose="02010600030101010101" pitchFamily="2" charset="-122"/>
              </a:rPr>
              <a:t>SOP</a:t>
            </a:r>
            <a:r>
              <a:rPr lang="zh-CN" altLang="en-US" sz="2400" b="1" dirty="0">
                <a:ea typeface="宋体" panose="02010600030101010101" pitchFamily="2" charset="-122"/>
              </a:rPr>
              <a:t>起不到质量控制的作用</a:t>
            </a:r>
            <a:endParaRPr lang="zh-CN" altLang="en-US" sz="2400" b="1" dirty="0">
              <a:ea typeface="宋体" panose="02010600030101010101" pitchFamily="2" charset="-122"/>
            </a:endParaRPr>
          </a:p>
          <a:p>
            <a:pPr marL="0" indent="0">
              <a:buNone/>
            </a:pPr>
            <a:r>
              <a:rPr lang="en-US" altLang="zh-CN" sz="2400" b="1" dirty="0" smtClean="0">
                <a:ea typeface="宋体" panose="02010600030101010101" pitchFamily="2" charset="-122"/>
              </a:rPr>
              <a:t> </a:t>
            </a:r>
            <a:endParaRPr lang="en-US" altLang="zh-CN" sz="2400" b="1" dirty="0" smtClean="0">
              <a:ea typeface="宋体" panose="02010600030101010101" pitchFamily="2" charset="-122"/>
            </a:endParaRPr>
          </a:p>
          <a:p>
            <a:pPr marL="0" indent="0">
              <a:buNone/>
            </a:pPr>
            <a:r>
              <a:rPr lang="en-US" altLang="zh-CN" sz="2400" b="1" dirty="0" smtClean="0">
                <a:ea typeface="宋体" panose="02010600030101010101" pitchFamily="2" charset="-122"/>
              </a:rPr>
              <a:t>“</a:t>
            </a:r>
            <a:r>
              <a:rPr lang="zh-CN" altLang="en-US" sz="2400" b="1" dirty="0">
                <a:ea typeface="宋体" panose="02010600030101010101" pitchFamily="2" charset="-122"/>
                <a:sym typeface="+mn-ea"/>
              </a:rPr>
              <a:t>改善皮肤水份功能</a:t>
            </a:r>
            <a:r>
              <a:rPr lang="en-US" altLang="zh-CN" sz="2400" b="1" dirty="0">
                <a:ea typeface="宋体" panose="02010600030101010101" pitchFamily="2" charset="-122"/>
                <a:sym typeface="+mn-ea"/>
              </a:rPr>
              <a:t>”SOP</a:t>
            </a:r>
            <a:r>
              <a:rPr lang="zh-CN" altLang="en-US" sz="2400" b="1" dirty="0">
                <a:ea typeface="宋体" panose="02010600030101010101" pitchFamily="2" charset="-122"/>
                <a:sym typeface="+mn-ea"/>
              </a:rPr>
              <a:t>：</a:t>
            </a:r>
            <a:endParaRPr lang="zh-CN" altLang="en-US" sz="2400" b="1" dirty="0">
              <a:ea typeface="宋体" panose="02010600030101010101" pitchFamily="2" charset="-122"/>
              <a:sym typeface="+mn-ea"/>
            </a:endParaRPr>
          </a:p>
          <a:p>
            <a:pPr marL="0" indent="0">
              <a:buNone/>
            </a:pPr>
            <a:r>
              <a:rPr lang="zh-CN" altLang="en-US" sz="2400" b="1" dirty="0">
                <a:ea typeface="宋体" panose="02010600030101010101" pitchFamily="2" charset="-122"/>
                <a:sym typeface="+mn-ea"/>
              </a:rPr>
              <a:t>       </a:t>
            </a:r>
            <a:r>
              <a:rPr lang="en-US" altLang="zh-CN" sz="2000" b="1" dirty="0">
                <a:ea typeface="宋体" panose="02010600030101010101" pitchFamily="2" charset="-122"/>
                <a:sym typeface="+mn-ea"/>
              </a:rPr>
              <a:t>1</a:t>
            </a:r>
            <a:r>
              <a:rPr lang="zh-CN" altLang="en-US" sz="2000" b="1" dirty="0">
                <a:ea typeface="宋体" panose="02010600030101010101" pitchFamily="2" charset="-122"/>
                <a:sym typeface="+mn-ea"/>
              </a:rPr>
              <a:t>、</a:t>
            </a:r>
            <a:r>
              <a:rPr lang="zh-CN" altLang="en-US" sz="2000" b="1" dirty="0">
                <a:ea typeface="宋体" panose="02010600030101010101" pitchFamily="2" charset="-122"/>
              </a:rPr>
              <a:t>测试前额眉间皮肤的水份。</a:t>
            </a:r>
            <a:endParaRPr lang="zh-CN" altLang="en-US" sz="2000" b="1" dirty="0">
              <a:ea typeface="宋体" panose="02010600030101010101" pitchFamily="2" charset="-122"/>
            </a:endParaRPr>
          </a:p>
          <a:p>
            <a:pPr marL="0" indent="0">
              <a:buNone/>
            </a:pPr>
            <a:r>
              <a:rPr lang="zh-CN" altLang="en-US" sz="2000" b="1" dirty="0">
                <a:ea typeface="宋体" panose="02010600030101010101" pitchFamily="2" charset="-122"/>
              </a:rPr>
              <a:t>        </a:t>
            </a:r>
            <a:r>
              <a:rPr lang="en-US" altLang="zh-CN" sz="2000" b="1" dirty="0">
                <a:ea typeface="宋体" panose="02010600030101010101" pitchFamily="2" charset="-122"/>
              </a:rPr>
              <a:t>2</a:t>
            </a:r>
            <a:r>
              <a:rPr lang="zh-CN" altLang="en-US" sz="2000" b="1" dirty="0">
                <a:ea typeface="宋体" panose="02010600030101010101" pitchFamily="2" charset="-122"/>
              </a:rPr>
              <a:t>、测定环境：在宽敞、通风条件良好，温度、湿度等空间环境稳定的检查室进行。</a:t>
            </a:r>
            <a:endParaRPr lang="zh-CN" altLang="en-US" sz="2000" b="1" dirty="0">
              <a:ea typeface="宋体" panose="02010600030101010101" pitchFamily="2" charset="-122"/>
            </a:endParaRPr>
          </a:p>
          <a:p>
            <a:pPr marL="0" indent="0">
              <a:buNone/>
            </a:pPr>
            <a:r>
              <a:rPr lang="zh-CN" altLang="en-US" sz="2000" b="1" dirty="0">
                <a:ea typeface="宋体" panose="02010600030101010101" pitchFamily="2" charset="-122"/>
              </a:rPr>
              <a:t>        </a:t>
            </a:r>
            <a:r>
              <a:rPr lang="en-US" altLang="zh-CN" sz="2000" b="1" dirty="0">
                <a:ea typeface="宋体" panose="02010600030101010101" pitchFamily="2" charset="-122"/>
              </a:rPr>
              <a:t>3</a:t>
            </a:r>
            <a:r>
              <a:rPr lang="zh-CN" altLang="en-US" sz="2000" b="1" dirty="0">
                <a:ea typeface="宋体" panose="02010600030101010101" pitchFamily="2" charset="-122"/>
              </a:rPr>
              <a:t>、在安静状态下用洁净棉球蘸蒸馏水清洁被测部位，擦干后15分钟进行水份的测定，试食前后测定工作由同一台仪器、同一人操作。</a:t>
            </a:r>
            <a:endParaRPr lang="zh-CN" altLang="en-US" sz="2000" b="1"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95300" y="1804670"/>
            <a:ext cx="8153400" cy="4116070"/>
          </a:xfrm>
        </p:spPr>
        <p:txBody>
          <a:bodyPr/>
          <a:lstStyle/>
          <a:p>
            <a:pPr marL="0" indent="0">
              <a:buNone/>
            </a:pPr>
            <a:r>
              <a:rPr lang="zh-CN" altLang="en-US" sz="2400" b="1">
                <a:ea typeface="宋体" panose="02010600030101010101" pitchFamily="2" charset="-122"/>
              </a:rPr>
              <a:t>标准操作规程（</a:t>
            </a:r>
            <a:r>
              <a:rPr lang="en-US" altLang="zh-CN" sz="2400" b="1">
                <a:ea typeface="宋体" panose="02010600030101010101" pitchFamily="2" charset="-122"/>
              </a:rPr>
              <a:t>SOP</a:t>
            </a:r>
            <a:r>
              <a:rPr lang="zh-CN" altLang="en-US" sz="2400" b="1">
                <a:ea typeface="宋体" panose="02010600030101010101" pitchFamily="2" charset="-122"/>
              </a:rPr>
              <a:t>）简单</a:t>
            </a:r>
            <a:endParaRPr lang="zh-CN" altLang="en-US" sz="2400" b="1">
              <a:ea typeface="宋体" panose="02010600030101010101" pitchFamily="2" charset="-122"/>
            </a:endParaRPr>
          </a:p>
          <a:p>
            <a:pPr marL="0" indent="0">
              <a:buNone/>
            </a:pPr>
            <a:r>
              <a:rPr lang="zh-CN" altLang="en-US" sz="2400" b="1">
                <a:ea typeface="宋体" panose="02010600030101010101" pitchFamily="2" charset="-122"/>
              </a:rPr>
              <a:t>    </a:t>
            </a:r>
            <a:r>
              <a:rPr lang="en-US" altLang="zh-CN" sz="2400" b="1">
                <a:ea typeface="宋体" panose="02010600030101010101" pitchFamily="2" charset="-122"/>
              </a:rPr>
              <a:t>“</a:t>
            </a:r>
            <a:r>
              <a:rPr lang="zh-CN" altLang="en-US" sz="2000" b="1">
                <a:ea typeface="宋体" panose="02010600030101010101" pitchFamily="2" charset="-122"/>
                <a:sym typeface="+mn-ea"/>
              </a:rPr>
              <a:t>改善皮肤水份功能</a:t>
            </a:r>
            <a:r>
              <a:rPr lang="en-US" altLang="zh-CN" sz="2000" b="1">
                <a:ea typeface="宋体" panose="02010600030101010101" pitchFamily="2" charset="-122"/>
                <a:sym typeface="+mn-ea"/>
              </a:rPr>
              <a:t>”SOP</a:t>
            </a:r>
            <a:r>
              <a:rPr lang="zh-CN" altLang="en-US" sz="2000" b="1">
                <a:ea typeface="宋体" panose="02010600030101010101" pitchFamily="2" charset="-122"/>
                <a:sym typeface="+mn-ea"/>
              </a:rPr>
              <a:t>：</a:t>
            </a:r>
            <a:endParaRPr lang="zh-CN" altLang="en-US" sz="2000" b="1">
              <a:ea typeface="宋体" panose="02010600030101010101" pitchFamily="2" charset="-122"/>
              <a:sym typeface="+mn-ea"/>
            </a:endParaRPr>
          </a:p>
          <a:p>
            <a:pPr marL="0" indent="0">
              <a:buNone/>
            </a:pPr>
            <a:r>
              <a:rPr lang="zh-CN" altLang="en-US" sz="2000" b="1">
                <a:ea typeface="宋体" panose="02010600030101010101" pitchFamily="2" charset="-122"/>
                <a:sym typeface="+mn-ea"/>
              </a:rPr>
              <a:t>      </a:t>
            </a:r>
            <a:endParaRPr lang="zh-CN" altLang="en-US" sz="2000" b="1">
              <a:ea typeface="宋体" panose="02010600030101010101" pitchFamily="2" charset="-122"/>
            </a:endParaRPr>
          </a:p>
        </p:txBody>
      </p:sp>
      <p:pic>
        <p:nvPicPr>
          <p:cNvPr id="2" name="图片 1" descr="131791693707573598"/>
          <p:cNvPicPr>
            <a:picLocks noChangeAspect="1"/>
          </p:cNvPicPr>
          <p:nvPr/>
        </p:nvPicPr>
        <p:blipFill>
          <a:blip r:embed="rId1"/>
          <a:stretch>
            <a:fillRect/>
          </a:stretch>
        </p:blipFill>
        <p:spPr>
          <a:xfrm>
            <a:off x="672465" y="3002280"/>
            <a:ext cx="2269490" cy="3422015"/>
          </a:xfrm>
          <a:prstGeom prst="rect">
            <a:avLst/>
          </a:prstGeom>
        </p:spPr>
      </p:pic>
      <p:pic>
        <p:nvPicPr>
          <p:cNvPr id="3" name="图片 2" descr="80769655465838436"/>
          <p:cNvPicPr>
            <a:picLocks noChangeAspect="1"/>
          </p:cNvPicPr>
          <p:nvPr/>
        </p:nvPicPr>
        <p:blipFill>
          <a:blip r:embed="rId2"/>
          <a:stretch>
            <a:fillRect/>
          </a:stretch>
        </p:blipFill>
        <p:spPr>
          <a:xfrm>
            <a:off x="3201035" y="2773680"/>
            <a:ext cx="2476500" cy="3478530"/>
          </a:xfrm>
          <a:prstGeom prst="rect">
            <a:avLst/>
          </a:prstGeom>
        </p:spPr>
      </p:pic>
      <p:pic>
        <p:nvPicPr>
          <p:cNvPr id="4" name="图片 3" descr="138700946930550098"/>
          <p:cNvPicPr>
            <a:picLocks noChangeAspect="1"/>
          </p:cNvPicPr>
          <p:nvPr/>
        </p:nvPicPr>
        <p:blipFill>
          <a:blip r:embed="rId3"/>
          <a:stretch>
            <a:fillRect/>
          </a:stretch>
        </p:blipFill>
        <p:spPr>
          <a:xfrm>
            <a:off x="5904230" y="2108200"/>
            <a:ext cx="2744470" cy="3240405"/>
          </a:xfrm>
          <a:prstGeom prst="rect">
            <a:avLst/>
          </a:prstGeom>
        </p:spPr>
      </p:pic>
      <p:sp>
        <p:nvSpPr>
          <p:cNvPr id="5" name="文本框 4"/>
          <p:cNvSpPr txBox="1"/>
          <p:nvPr/>
        </p:nvSpPr>
        <p:spPr>
          <a:xfrm>
            <a:off x="6246495" y="5521960"/>
            <a:ext cx="2059940" cy="398780"/>
          </a:xfrm>
          <a:prstGeom prst="rect">
            <a:avLst/>
          </a:prstGeom>
          <a:noFill/>
        </p:spPr>
        <p:txBody>
          <a:bodyPr wrap="square" rtlCol="0">
            <a:spAutoFit/>
          </a:bodyPr>
          <a:lstStyle/>
          <a:p>
            <a:r>
              <a:rPr lang="zh-CN" altLang="en-US" sz="2000" b="1">
                <a:latin typeface="+mn-lt"/>
                <a:ea typeface="宋体" panose="02010600030101010101" pitchFamily="2" charset="-122"/>
              </a:rPr>
              <a:t>测量血压SOP</a:t>
            </a:r>
            <a:endParaRPr lang="en-US" altLang="zh-CN"/>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400" b="1" dirty="0" smtClean="0">
                <a:latin typeface="宋体" panose="02010600030101010101" pitchFamily="2" charset="-122"/>
                <a:ea typeface="宋体" panose="02010600030101010101" pitchFamily="2" charset="-122"/>
                <a:sym typeface="+mn-ea"/>
              </a:rPr>
              <a:t>四、质量保证</a:t>
            </a:r>
            <a:endParaRPr lang="en-US" altLang="zh-CN" sz="2400" b="1" dirty="0" smtClean="0">
              <a:latin typeface="宋体" panose="02010600030101010101" pitchFamily="2" charset="-122"/>
              <a:ea typeface="宋体" panose="02010600030101010101" pitchFamily="2" charset="-122"/>
              <a:sym typeface="+mn-ea"/>
            </a:endParaRPr>
          </a:p>
          <a:p>
            <a:pPr marL="0" indent="0">
              <a:buNone/>
            </a:pPr>
            <a:r>
              <a:rPr lang="zh-CN" altLang="en-US" sz="2000" b="1" dirty="0"/>
              <a:t>（一</a:t>
            </a:r>
            <a:r>
              <a:rPr lang="zh-CN" altLang="en-US" sz="2000" b="1" dirty="0" smtClean="0"/>
              <a:t>）所</a:t>
            </a:r>
            <a:r>
              <a:rPr lang="zh-CN" altLang="en-US" sz="2000" b="1" dirty="0"/>
              <a:t>有参与试验的人员履行各自职责，严格遵循试验方案及相关标准操作规程。 </a:t>
            </a:r>
            <a:endParaRPr lang="zh-CN" altLang="en-US" sz="2000" b="1" dirty="0"/>
          </a:p>
          <a:p>
            <a:pPr marL="0" indent="0">
              <a:buNone/>
            </a:pPr>
            <a:r>
              <a:rPr lang="zh-CN" altLang="en-US" sz="2000" b="1" dirty="0"/>
              <a:t>（二）进行严谨的试验设计，尽量避免偏倚、混杂等影响因素的干扰，保证保健食品人群食用试验的规范实施。 </a:t>
            </a:r>
            <a:endParaRPr lang="zh-CN" altLang="en-US" sz="2000" b="1" dirty="0"/>
          </a:p>
          <a:p>
            <a:pPr marL="0" indent="0">
              <a:buNone/>
            </a:pPr>
            <a:r>
              <a:rPr lang="zh-CN" altLang="en-US" sz="2000" b="1" dirty="0"/>
              <a:t>（三） 研究人员相对固定。 研究人员如有变动，试验机构及时调配具备相应资质人</a:t>
            </a:r>
            <a:r>
              <a:rPr lang="zh-CN" altLang="en-US" sz="2000" b="1" dirty="0" smtClean="0"/>
              <a:t>员。 </a:t>
            </a:r>
            <a:endParaRPr lang="zh-CN" altLang="en-US" sz="2000" b="1" dirty="0"/>
          </a:p>
          <a:p>
            <a:pPr marL="0" indent="0">
              <a:buNone/>
            </a:pPr>
            <a:r>
              <a:rPr lang="zh-CN" altLang="en-US" sz="2000" b="1" dirty="0"/>
              <a:t>（四）试验方案的任何修改都需提交伦理委员会批准。 </a:t>
            </a:r>
            <a:endParaRPr lang="zh-CN" altLang="en-US" sz="2000" b="1" dirty="0"/>
          </a:p>
          <a:p>
            <a:pPr marL="0" indent="0">
              <a:buNone/>
            </a:pPr>
            <a:r>
              <a:rPr lang="zh-CN" altLang="en-US" sz="2000" b="1" dirty="0"/>
              <a:t>（五）建立方案规定的各项工作的标准操作规</a:t>
            </a:r>
            <a:r>
              <a:rPr lang="zh-CN" altLang="en-US" sz="2000" b="1" dirty="0" smtClean="0"/>
              <a:t>程 </a:t>
            </a:r>
            <a:r>
              <a:rPr lang="zh-CN" altLang="en-US" sz="2000" b="1" dirty="0" smtClean="0">
                <a:latin typeface="宋体" panose="02010600030101010101" pitchFamily="2" charset="-122"/>
                <a:ea typeface="宋体" panose="02010600030101010101" pitchFamily="2" charset="-122"/>
              </a:rPr>
              <a:t>。</a:t>
            </a:r>
            <a:endParaRPr lang="en-US" altLang="zh-CN" sz="2000" b="1" dirty="0" smtClean="0">
              <a:latin typeface="宋体" panose="02010600030101010101" pitchFamily="2" charset="-122"/>
              <a:ea typeface="宋体" panose="02010600030101010101" pitchFamily="2" charset="-122"/>
            </a:endParaRPr>
          </a:p>
          <a:p>
            <a:pPr marL="0" indent="0">
              <a:buNone/>
            </a:pP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000" b="1" dirty="0">
                <a:latin typeface="宋体" panose="02010600030101010101" pitchFamily="2" charset="-122"/>
                <a:ea typeface="宋体" panose="02010600030101010101" pitchFamily="2" charset="-122"/>
                <a:sym typeface="+mn-ea"/>
              </a:rPr>
              <a:t>四、质量保证</a:t>
            </a:r>
            <a:endParaRPr lang="en-US" altLang="zh-CN" sz="2000" b="1" dirty="0">
              <a:latin typeface="宋体" panose="02010600030101010101" pitchFamily="2" charset="-122"/>
              <a:ea typeface="宋体" panose="02010600030101010101" pitchFamily="2" charset="-122"/>
              <a:sym typeface="+mn-ea"/>
            </a:endParaRPr>
          </a:p>
          <a:p>
            <a:pPr marL="0" indent="0">
              <a:buNone/>
            </a:pPr>
            <a:r>
              <a:rPr lang="zh-CN" altLang="en-US" sz="2000" b="1" dirty="0" smtClean="0"/>
              <a:t>（</a:t>
            </a:r>
            <a:r>
              <a:rPr lang="zh-CN" altLang="en-US" sz="2000" b="1" dirty="0"/>
              <a:t>六）主要研究者组织对研究者进行培训，保证参与试验的人员具备质量管理的意识，熟悉试验方案，熟悉标准操作规程的操作，保证数据采集的一致性。</a:t>
            </a:r>
            <a:endParaRPr lang="zh-CN" altLang="en-US" sz="2000" b="1" dirty="0"/>
          </a:p>
          <a:p>
            <a:pPr marL="0" indent="0">
              <a:buNone/>
            </a:pPr>
            <a:r>
              <a:rPr lang="zh-CN" altLang="en-US" sz="2000" b="1" dirty="0"/>
              <a:t>（七）</a:t>
            </a:r>
            <a:r>
              <a:rPr lang="zh-CN" altLang="en-US" sz="2000" b="1" dirty="0">
                <a:solidFill>
                  <a:srgbClr val="FF0000"/>
                </a:solidFill>
              </a:rPr>
              <a:t>制定受试者剔除和脱落标准。</a:t>
            </a:r>
            <a:r>
              <a:rPr lang="zh-CN" altLang="en-US" sz="2000" b="1" dirty="0"/>
              <a:t> </a:t>
            </a:r>
            <a:endParaRPr lang="zh-CN" altLang="en-US" sz="2000" b="1" dirty="0"/>
          </a:p>
          <a:p>
            <a:pPr marL="0" indent="0">
              <a:buNone/>
            </a:pPr>
            <a:r>
              <a:rPr lang="zh-CN" altLang="en-US" sz="2000" b="1" dirty="0"/>
              <a:t>（八）制定试验中止的标准。 </a:t>
            </a:r>
            <a:endParaRPr lang="zh-CN" altLang="en-US" sz="2000" b="1" dirty="0"/>
          </a:p>
          <a:p>
            <a:pPr marL="0" indent="0">
              <a:buNone/>
            </a:pPr>
            <a:r>
              <a:rPr lang="zh-CN" altLang="en-US" sz="2000" b="1" dirty="0" smtClean="0"/>
              <a:t>        当</a:t>
            </a:r>
            <a:r>
              <a:rPr lang="zh-CN" altLang="en-US" sz="2000" b="1" dirty="0"/>
              <a:t>试验中发现严重安全性问题、产品功效差，甚至无效或试验方案有重大失 </a:t>
            </a:r>
            <a:r>
              <a:rPr lang="zh-CN" altLang="en-US" sz="2000" b="1" dirty="0" smtClean="0"/>
              <a:t>误</a:t>
            </a:r>
            <a:r>
              <a:rPr lang="zh-CN" altLang="en-US" sz="2000" b="1" dirty="0"/>
              <a:t>，难以评价试验产品功效，或一项设计良好的方案，在实施中发生了重要偏差或出现严重泄盲时，需中止试验。 </a:t>
            </a:r>
            <a:endParaRPr lang="zh-CN" altLang="en-US" sz="2000" b="1" dirty="0">
              <a:latin typeface="宋体" panose="02010600030101010101" pitchFamily="2" charset="-122"/>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62735" y="713232"/>
            <a:ext cx="687832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348980" cy="4276090"/>
          </a:xfrm>
        </p:spPr>
        <p:txBody>
          <a:bodyPr/>
          <a:lstStyle/>
          <a:p>
            <a:pPr marL="0" indent="0">
              <a:lnSpc>
                <a:spcPct val="150000"/>
              </a:lnSpc>
              <a:buNone/>
            </a:pPr>
            <a:r>
              <a:rPr lang="zh-CN" altLang="en-US" sz="2000" b="1" dirty="0" smtClean="0">
                <a:latin typeface="宋体" panose="02010600030101010101" pitchFamily="2" charset="-122"/>
                <a:ea typeface="宋体" panose="02010600030101010101" pitchFamily="2" charset="-122"/>
                <a:sym typeface="+mn-ea"/>
              </a:rPr>
              <a:t>    </a:t>
            </a: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6800" y="1524000"/>
            <a:ext cx="73152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000" b="1" dirty="0">
                <a:latin typeface="宋体" panose="02010600030101010101" pitchFamily="2" charset="-122"/>
                <a:ea typeface="宋体" panose="02010600030101010101" pitchFamily="2" charset="-122"/>
                <a:sym typeface="+mn-ea"/>
              </a:rPr>
              <a:t>四、质量保证</a:t>
            </a:r>
            <a:endParaRPr lang="en-US" altLang="zh-CN" sz="2000" b="1" dirty="0">
              <a:latin typeface="宋体" panose="02010600030101010101" pitchFamily="2" charset="-122"/>
              <a:ea typeface="宋体" panose="02010600030101010101" pitchFamily="2" charset="-122"/>
              <a:sym typeface="+mn-ea"/>
            </a:endParaRPr>
          </a:p>
          <a:p>
            <a:pPr marL="0" indent="0">
              <a:buNone/>
            </a:pPr>
            <a:r>
              <a:rPr lang="zh-CN" altLang="en-US" sz="2000" b="1" dirty="0" smtClean="0"/>
              <a:t>（</a:t>
            </a:r>
            <a:r>
              <a:rPr lang="zh-CN" altLang="en-US" sz="2000" b="1" dirty="0"/>
              <a:t>九）保证与试验相关的生物学指标检测及影像学检测的质量。 </a:t>
            </a:r>
            <a:endParaRPr lang="zh-CN" altLang="en-US" sz="2000" b="1" dirty="0"/>
          </a:p>
          <a:p>
            <a:pPr marL="0" indent="0">
              <a:buNone/>
            </a:pPr>
            <a:r>
              <a:rPr lang="zh-CN" altLang="en-US" sz="2000" b="1" dirty="0" smtClean="0"/>
              <a:t>        参</a:t>
            </a:r>
            <a:r>
              <a:rPr lang="zh-CN" altLang="en-US" sz="2000" b="1" dirty="0"/>
              <a:t>与试验的检测科室要具有相应的资质，具有检测分析的标准操作规程和</a:t>
            </a:r>
            <a:r>
              <a:rPr lang="zh-CN" altLang="en-US" sz="2000" b="1" dirty="0" smtClean="0"/>
              <a:t>质量</a:t>
            </a:r>
            <a:r>
              <a:rPr lang="zh-CN" altLang="en-US" sz="2000" b="1" dirty="0"/>
              <a:t>控制程序。若在试验进行期间更换试验室，要对试验室技术人员进行培训，保证各检测指标的检测按照标准操作规程进行</a:t>
            </a:r>
            <a:r>
              <a:rPr lang="zh-CN" altLang="en-US" sz="2000" b="1" dirty="0" smtClean="0"/>
              <a:t>。</a:t>
            </a:r>
            <a:endParaRPr lang="en-US" altLang="zh-CN" sz="2000" b="1" dirty="0" smtClean="0"/>
          </a:p>
          <a:p>
            <a:pPr marL="0" indent="0">
              <a:buNone/>
            </a:pPr>
            <a:r>
              <a:rPr lang="en-US" altLang="zh-CN" sz="2000" b="1" dirty="0"/>
              <a:t> </a:t>
            </a:r>
            <a:r>
              <a:rPr lang="en-US" altLang="zh-CN" sz="2000" b="1" dirty="0" smtClean="0"/>
              <a:t>       </a:t>
            </a:r>
            <a:r>
              <a:rPr lang="zh-CN" altLang="en-US" sz="2000" b="1" dirty="0" smtClean="0"/>
              <a:t>试</a:t>
            </a:r>
            <a:r>
              <a:rPr lang="zh-CN" altLang="en-US" sz="2000" b="1" dirty="0"/>
              <a:t>验室检测结果应具有可溯源性。 </a:t>
            </a: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a:solidFill>
                  <a:srgbClr val="FF0000"/>
                </a:solidFill>
                <a:latin typeface="黑体" panose="02010609060101010101" charset="-122"/>
                <a:ea typeface="黑体" panose="02010609060101010101" charset="-122"/>
                <a:sym typeface="+mn-ea"/>
              </a:rPr>
              <a:t>二</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设计</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zh-CN" altLang="en-US" sz="2000" b="1" dirty="0">
                <a:latin typeface="宋体" panose="02010600030101010101" pitchFamily="2" charset="-122"/>
                <a:ea typeface="宋体" panose="02010600030101010101" pitchFamily="2" charset="-122"/>
                <a:sym typeface="+mn-ea"/>
              </a:rPr>
              <a:t>五</a:t>
            </a:r>
            <a:r>
              <a:rPr lang="zh-CN" altLang="en-US" sz="2000" b="1" dirty="0" smtClean="0">
                <a:latin typeface="宋体" panose="02010600030101010101" pitchFamily="2" charset="-122"/>
                <a:ea typeface="宋体" panose="02010600030101010101" pitchFamily="2" charset="-122"/>
                <a:sym typeface="+mn-ea"/>
              </a:rPr>
              <a:t>、其它内容</a:t>
            </a:r>
            <a:endParaRPr lang="en-US" altLang="zh-CN" sz="2000" b="1" dirty="0" smtClean="0">
              <a:latin typeface="宋体" panose="02010600030101010101" pitchFamily="2" charset="-122"/>
              <a:ea typeface="宋体" panose="02010600030101010101" pitchFamily="2" charset="-122"/>
              <a:sym typeface="+mn-ea"/>
            </a:endParaRPr>
          </a:p>
          <a:p>
            <a:pPr marL="0" indent="0">
              <a:buNone/>
            </a:pPr>
            <a:r>
              <a:rPr lang="zh-CN" altLang="en-US" sz="2000" b="1" dirty="0" smtClean="0">
                <a:latin typeface="宋体" panose="02010600030101010101" pitchFamily="2" charset="-122"/>
                <a:ea typeface="宋体" panose="02010600030101010101" pitchFamily="2" charset="-122"/>
              </a:rPr>
              <a:t>    安</a:t>
            </a:r>
            <a:r>
              <a:rPr lang="zh-CN" altLang="en-US" sz="2000" b="1" dirty="0">
                <a:latin typeface="宋体" panose="02010600030101010101" pitchFamily="2" charset="-122"/>
                <a:ea typeface="宋体" panose="02010600030101010101" pitchFamily="2" charset="-122"/>
              </a:rPr>
              <a:t>全性评价、基础用药的规定、时间窗</a:t>
            </a:r>
            <a:r>
              <a:rPr lang="zh-CN" altLang="en-US" sz="2000" b="1" dirty="0" smtClean="0">
                <a:latin typeface="宋体" panose="02010600030101010101" pitchFamily="2" charset="-122"/>
                <a:ea typeface="宋体" panose="02010600030101010101" pitchFamily="2" charset="-122"/>
              </a:rPr>
              <a:t>、数据记录的规定等等。</a:t>
            </a:r>
            <a:endParaRPr lang="en-US" altLang="zh-CN" sz="2000" b="1" dirty="0">
              <a:latin typeface="宋体" panose="02010600030101010101" pitchFamily="2" charset="-122"/>
              <a:ea typeface="宋体" panose="02010600030101010101" pitchFamily="2" charset="-122"/>
            </a:endParaRPr>
          </a:p>
          <a:p>
            <a:pPr marL="0" indent="0">
              <a:buNone/>
            </a:pPr>
            <a:r>
              <a:rPr lang="en-US" altLang="zh-CN" sz="1600" b="1" dirty="0" smtClean="0"/>
              <a:t>        1</a:t>
            </a:r>
            <a:r>
              <a:rPr lang="zh-CN" altLang="en-US" sz="1600" b="1" dirty="0" smtClean="0"/>
              <a:t>、</a:t>
            </a:r>
            <a:r>
              <a:rPr lang="zh-CN" altLang="zh-CN" sz="1600" b="1" dirty="0" smtClean="0"/>
              <a:t>由</a:t>
            </a:r>
            <a:r>
              <a:rPr lang="zh-CN" altLang="zh-CN" sz="1600" b="1" dirty="0"/>
              <a:t>研究者按照试验方案的要求填写人群食用试验记录表，及时、准确、完整地记录所有试验数据。</a:t>
            </a:r>
            <a:endParaRPr lang="zh-CN" altLang="zh-CN" sz="1600" b="1" dirty="0"/>
          </a:p>
          <a:p>
            <a:pPr marL="0" indent="0">
              <a:buNone/>
            </a:pPr>
            <a:r>
              <a:rPr lang="en-US" altLang="zh-CN" sz="1600" b="1" dirty="0" smtClean="0"/>
              <a:t>        2</a:t>
            </a:r>
            <a:r>
              <a:rPr lang="zh-CN" altLang="en-US" sz="1600" b="1" dirty="0" smtClean="0"/>
              <a:t>、</a:t>
            </a:r>
            <a:r>
              <a:rPr lang="zh-CN" altLang="zh-CN" sz="1600" b="1" dirty="0" smtClean="0"/>
              <a:t>试</a:t>
            </a:r>
            <a:r>
              <a:rPr lang="zh-CN" altLang="zh-CN" sz="1600" b="1" dirty="0"/>
              <a:t>验记录作为原始资料，修正不能掩盖初始数据，必要时解释修正数据的理由。改正处需经修改者签名并注明日期</a:t>
            </a:r>
            <a:r>
              <a:rPr lang="zh-CN" altLang="zh-CN" sz="1600" b="1" dirty="0" smtClean="0"/>
              <a:t>。</a:t>
            </a:r>
            <a:endParaRPr lang="zh-CN" altLang="zh-CN" sz="1600" b="1" dirty="0" smtClean="0"/>
          </a:p>
          <a:p>
            <a:pPr marL="0" indent="0">
              <a:buNone/>
            </a:pPr>
            <a:r>
              <a:rPr lang="en-US" altLang="zh-CN" sz="1600" b="1" dirty="0" smtClean="0"/>
              <a:t>        3</a:t>
            </a:r>
            <a:r>
              <a:rPr lang="zh-CN" altLang="en-US" sz="1600" b="1" dirty="0" smtClean="0"/>
              <a:t>、</a:t>
            </a:r>
            <a:r>
              <a:rPr lang="zh-CN" altLang="zh-CN" sz="1600" b="1" dirty="0" smtClean="0"/>
              <a:t>试验中所有检测报告均应粘贴在试验记录表上，对显著偏离或在临床可接受范围以外的数据须加以核实。</a:t>
            </a:r>
            <a:endParaRPr lang="en-US" altLang="zh-CN" sz="1600" b="1" dirty="0" smtClean="0"/>
          </a:p>
          <a:p>
            <a:pPr marL="0" indent="0">
              <a:buNone/>
            </a:pPr>
            <a:r>
              <a:rPr lang="en-US" altLang="zh-CN" sz="1600" b="1" dirty="0" smtClean="0"/>
              <a:t>        4</a:t>
            </a:r>
            <a:r>
              <a:rPr lang="zh-CN" altLang="en-US" sz="1600" b="1" dirty="0" smtClean="0"/>
              <a:t>、</a:t>
            </a:r>
            <a:r>
              <a:rPr lang="zh-CN" altLang="zh-CN" sz="1600" b="1" dirty="0" smtClean="0"/>
              <a:t>所</a:t>
            </a:r>
            <a:r>
              <a:rPr lang="zh-CN" altLang="zh-CN" sz="1600" b="1" dirty="0"/>
              <a:t>有签署了知情同意书并参加试验的受试者，无论是否完成试验，其试验记录表都必须按照方案规定完成填写。</a:t>
            </a:r>
            <a:endParaRPr lang="zh-CN" altLang="zh-CN" sz="1600" b="1" dirty="0"/>
          </a:p>
          <a:p>
            <a:pPr marL="0" indent="0">
              <a:buNone/>
            </a:pPr>
            <a:r>
              <a:rPr lang="en-US" altLang="zh-CN" sz="1600" b="1" dirty="0" smtClean="0"/>
              <a:t>        5</a:t>
            </a:r>
            <a:r>
              <a:rPr lang="zh-CN" altLang="en-US" sz="1600" b="1" dirty="0" smtClean="0"/>
              <a:t>、</a:t>
            </a:r>
            <a:r>
              <a:rPr lang="zh-CN" altLang="zh-CN" sz="1600" b="1" dirty="0" smtClean="0"/>
              <a:t>源</a:t>
            </a:r>
            <a:r>
              <a:rPr lang="zh-CN" altLang="zh-CN" sz="1600" b="1" dirty="0"/>
              <a:t>数据应具有原始性、准确性、完整性、一致性和持久性。与试验记录同步，可溯源</a:t>
            </a:r>
            <a:r>
              <a:rPr lang="zh-CN" altLang="zh-CN" sz="1600" b="1" dirty="0" smtClean="0"/>
              <a:t>。</a:t>
            </a:r>
            <a:endParaRPr lang="en-US" altLang="zh-CN" sz="1600" b="1" dirty="0" smtClean="0"/>
          </a:p>
          <a:p>
            <a:pPr marL="0" indent="0">
              <a:buNone/>
            </a:pPr>
            <a:r>
              <a:rPr lang="en-US" altLang="zh-CN" sz="1600" b="1" dirty="0"/>
              <a:t> </a:t>
            </a:r>
            <a:r>
              <a:rPr lang="en-US" altLang="zh-CN" sz="1600" b="1" dirty="0" smtClean="0"/>
              <a:t>       6</a:t>
            </a:r>
            <a:r>
              <a:rPr lang="zh-CN" altLang="en-US" sz="1600" b="1" dirty="0" smtClean="0"/>
              <a:t>、数据</a:t>
            </a:r>
            <a:r>
              <a:rPr lang="zh-CN" altLang="zh-CN" sz="1600" b="1" dirty="0" smtClean="0"/>
              <a:t>保</a:t>
            </a:r>
            <a:r>
              <a:rPr lang="zh-CN" altLang="zh-CN" sz="1600" b="1" dirty="0"/>
              <a:t>存时</a:t>
            </a:r>
            <a:r>
              <a:rPr lang="zh-CN" altLang="zh-CN" sz="1600" b="1" dirty="0" smtClean="0"/>
              <a:t>间。</a:t>
            </a:r>
            <a:endParaRPr lang="zh-CN" altLang="zh-CN" sz="1600" b="1" dirty="0"/>
          </a:p>
          <a:p>
            <a:pPr marL="0" indent="0">
              <a:buNone/>
            </a:pPr>
            <a:endParaRPr lang="zh-CN" altLang="en-US" sz="20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44033"/>
          <p:cNvSpPr>
            <a:spLocks noGrp="1"/>
          </p:cNvSpPr>
          <p:nvPr>
            <p:ph type="title"/>
          </p:nvPr>
        </p:nvSpPr>
        <p:spPr>
          <a:xfrm>
            <a:off x="188595" y="671830"/>
            <a:ext cx="7391400" cy="563563"/>
          </a:xfrm>
        </p:spPr>
        <p:txBody>
          <a:bodyPr anchor="ctr"/>
          <a:lstStyle/>
          <a:p>
            <a:r>
              <a:rPr lang="zh-CN" altLang="en-US" dirty="0" smtClean="0">
                <a:solidFill>
                  <a:srgbClr val="FF0000"/>
                </a:solidFill>
                <a:latin typeface="黑体" panose="02010609060101010101" charset="-122"/>
                <a:ea typeface="黑体" panose="02010609060101010101" charset="-122"/>
                <a:sym typeface="+mn-ea"/>
              </a:rPr>
              <a:t>     </a:t>
            </a:r>
            <a:r>
              <a:rPr lang="zh-CN" altLang="en-US" sz="3200" dirty="0">
                <a:solidFill>
                  <a:srgbClr val="FF0000"/>
                </a:solidFill>
                <a:latin typeface="黑体" panose="02010609060101010101" charset="-122"/>
                <a:ea typeface="黑体" panose="02010609060101010101" charset="-122"/>
                <a:sym typeface="+mn-ea"/>
              </a:rPr>
              <a:t>三</a:t>
            </a:r>
            <a:r>
              <a:rPr lang="zh-CN" altLang="zh-CN" sz="3200" dirty="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临</a:t>
            </a:r>
            <a:r>
              <a:rPr lang="zh-CN" altLang="en-US" sz="3200" dirty="0">
                <a:solidFill>
                  <a:srgbClr val="FF0000"/>
                </a:solidFill>
                <a:latin typeface="黑体" panose="02010609060101010101" charset="-122"/>
                <a:ea typeface="黑体" panose="02010609060101010101" charset="-122"/>
                <a:sym typeface="+mn-ea"/>
              </a:rPr>
              <a:t>床试验的质量控制</a:t>
            </a:r>
            <a:endParaRPr lang="zh-CN" altLang="zh-CN" sz="3200" dirty="0">
              <a:solidFill>
                <a:srgbClr val="FF0000"/>
              </a:solidFill>
              <a:latin typeface="黑体" panose="02010609060101010101" charset="-122"/>
              <a:ea typeface="黑体" panose="02010609060101010101" charset="-122"/>
              <a:sym typeface="+mn-ea"/>
            </a:endParaRPr>
          </a:p>
        </p:txBody>
      </p:sp>
      <p:sp>
        <p:nvSpPr>
          <p:cNvPr id="44035" name="任意多边形 44034"/>
          <p:cNvSpPr>
            <a:spLocks noEditPoints="1"/>
          </p:cNvSpPr>
          <p:nvPr/>
        </p:nvSpPr>
        <p:spPr>
          <a:xfrm rot="-1358056">
            <a:off x="1046480" y="2458085"/>
            <a:ext cx="6852920" cy="2966085"/>
          </a:xfrm>
          <a:custGeom>
            <a:avLst/>
            <a:gdLst/>
            <a:ahLst/>
            <a:cxnLst/>
            <a:rect l="0" t="0" r="0" b="0"/>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12157"/>
                  <a:invGamma/>
                  <a:alpha val="100000"/>
                </a:schemeClr>
              </a:gs>
              <a:gs pos="100000">
                <a:schemeClr val="bg2">
                  <a:alpha val="100000"/>
                </a:schemeClr>
              </a:gs>
            </a:gsLst>
            <a:lin ang="0" scaled="1"/>
            <a:tileRect/>
          </a:gradFill>
          <a:ln w="0">
            <a:noFill/>
          </a:ln>
        </p:spPr>
        <p:txBody>
          <a:bodyPr/>
          <a:lstStyle/>
          <a:p>
            <a:endParaRPr lang="zh-CN" altLang="en-US"/>
          </a:p>
        </p:txBody>
      </p:sp>
      <p:sp>
        <p:nvSpPr>
          <p:cNvPr id="44036" name="椭圆 44035"/>
          <p:cNvSpPr/>
          <p:nvPr/>
        </p:nvSpPr>
        <p:spPr>
          <a:xfrm>
            <a:off x="3929380" y="1772920"/>
            <a:ext cx="1284288" cy="1274763"/>
          </a:xfrm>
          <a:prstGeom prst="ellipse">
            <a:avLst/>
          </a:prstGeom>
          <a:gradFill rotWithShape="1">
            <a:gsLst>
              <a:gs pos="0">
                <a:schemeClr val="hlink"/>
              </a:gs>
              <a:gs pos="100000">
                <a:schemeClr val="hlink">
                  <a:gamma/>
                  <a:shade val="34510"/>
                  <a:invGamma/>
                </a:schemeClr>
              </a:gs>
            </a:gsLst>
            <a:path path="shape">
              <a:fillToRect l="50000" t="50000" r="50000" b="50000"/>
            </a:path>
            <a:tileRect/>
          </a:gradFill>
          <a:ln w="9525">
            <a:noFill/>
          </a:ln>
          <a:effectLst>
            <a:prstShdw prst="shdw12" dist="76200" dir="10800000">
              <a:srgbClr val="001D3A">
                <a:alpha val="50000"/>
              </a:srgbClr>
            </a:prstShdw>
          </a:effectLst>
        </p:spPr>
        <p:txBody>
          <a:bodyPr wrap="none" anchor="ctr"/>
          <a:lstStyle/>
          <a:p>
            <a:pPr algn="ctr"/>
          </a:p>
        </p:txBody>
      </p:sp>
      <p:sp>
        <p:nvSpPr>
          <p:cNvPr id="44037" name="椭圆 44036"/>
          <p:cNvSpPr/>
          <p:nvPr/>
        </p:nvSpPr>
        <p:spPr>
          <a:xfrm>
            <a:off x="1543685" y="2894965"/>
            <a:ext cx="1284288" cy="1274763"/>
          </a:xfrm>
          <a:prstGeom prst="ellipse">
            <a:avLst/>
          </a:prstGeom>
          <a:gradFill rotWithShape="1">
            <a:gsLst>
              <a:gs pos="0">
                <a:schemeClr val="accent1"/>
              </a:gs>
              <a:gs pos="100000">
                <a:schemeClr val="accent1">
                  <a:gamma/>
                  <a:shade val="31373"/>
                  <a:invGamma/>
                </a:schemeClr>
              </a:gs>
            </a:gsLst>
            <a:path path="shape">
              <a:fillToRect l="50000" t="50000" r="50000" b="50000"/>
            </a:path>
            <a:tileRect/>
          </a:gradFill>
          <a:ln w="9525">
            <a:noFill/>
          </a:ln>
          <a:effectLst>
            <a:prstShdw prst="shdw12" dist="76200" dir="10800000">
              <a:srgbClr val="001D3A">
                <a:alpha val="50000"/>
              </a:srgbClr>
            </a:prstShdw>
          </a:effectLst>
        </p:spPr>
        <p:txBody>
          <a:bodyPr wrap="none" anchor="ctr"/>
          <a:lstStyle/>
          <a:p>
            <a:pPr algn="ctr"/>
          </a:p>
        </p:txBody>
      </p:sp>
      <p:sp>
        <p:nvSpPr>
          <p:cNvPr id="44038" name="椭圆 44037"/>
          <p:cNvSpPr/>
          <p:nvPr/>
        </p:nvSpPr>
        <p:spPr>
          <a:xfrm>
            <a:off x="3130550" y="4986973"/>
            <a:ext cx="1282700" cy="1274762"/>
          </a:xfrm>
          <a:prstGeom prst="ellipse">
            <a:avLst/>
          </a:prstGeom>
          <a:gradFill rotWithShape="1">
            <a:gsLst>
              <a:gs pos="0">
                <a:schemeClr val="accent2"/>
              </a:gs>
              <a:gs pos="100000">
                <a:schemeClr val="accent2">
                  <a:gamma/>
                  <a:shade val="35686"/>
                  <a:invGamma/>
                </a:schemeClr>
              </a:gs>
            </a:gsLst>
            <a:path path="shape">
              <a:fillToRect l="50000" t="50000" r="50000" b="50000"/>
            </a:path>
            <a:tileRect/>
          </a:gradFill>
          <a:ln w="9525">
            <a:noFill/>
          </a:ln>
          <a:effectLst>
            <a:prstShdw prst="shdw12" dist="76200" dir="10800000">
              <a:srgbClr val="001D3A">
                <a:alpha val="50000"/>
              </a:srgbClr>
            </a:prstShdw>
          </a:effectLst>
        </p:spPr>
        <p:txBody>
          <a:bodyPr wrap="none" anchor="ctr"/>
          <a:lstStyle/>
          <a:p>
            <a:pPr algn="ctr"/>
          </a:p>
        </p:txBody>
      </p:sp>
      <p:sp>
        <p:nvSpPr>
          <p:cNvPr id="44039" name="椭圆 44038"/>
          <p:cNvSpPr/>
          <p:nvPr/>
        </p:nvSpPr>
        <p:spPr>
          <a:xfrm>
            <a:off x="5362575" y="3905250"/>
            <a:ext cx="1388110" cy="1337310"/>
          </a:xfrm>
          <a:prstGeom prst="ellipse">
            <a:avLst/>
          </a:prstGeom>
          <a:gradFill rotWithShape="1">
            <a:gsLst>
              <a:gs pos="0">
                <a:srgbClr val="692AA2"/>
              </a:gs>
              <a:gs pos="100000">
                <a:srgbClr val="692AA2">
                  <a:gamma/>
                  <a:shade val="57647"/>
                  <a:invGamma/>
                </a:srgbClr>
              </a:gs>
            </a:gsLst>
            <a:path path="shape">
              <a:fillToRect l="50000" t="50000" r="50000" b="50000"/>
            </a:path>
            <a:tileRect/>
          </a:gradFill>
          <a:ln w="9525">
            <a:noFill/>
          </a:ln>
          <a:effectLst>
            <a:prstShdw prst="shdw12" dist="76200" dir="10800000">
              <a:srgbClr val="001D3A">
                <a:alpha val="50000"/>
              </a:srgbClr>
            </a:prstShdw>
          </a:effectLst>
        </p:spPr>
        <p:txBody>
          <a:bodyPr wrap="none" anchor="ctr"/>
          <a:lstStyle/>
          <a:p>
            <a:pPr algn="ctr"/>
          </a:p>
        </p:txBody>
      </p:sp>
      <p:sp>
        <p:nvSpPr>
          <p:cNvPr id="44040" name="椭圆 44039"/>
          <p:cNvSpPr/>
          <p:nvPr/>
        </p:nvSpPr>
        <p:spPr>
          <a:xfrm>
            <a:off x="6781800" y="2344420"/>
            <a:ext cx="1212850" cy="1274763"/>
          </a:xfrm>
          <a:prstGeom prst="ellipse">
            <a:avLst/>
          </a:prstGeom>
          <a:gradFill rotWithShape="1">
            <a:gsLst>
              <a:gs pos="0">
                <a:schemeClr val="folHlink"/>
              </a:gs>
              <a:gs pos="100000">
                <a:schemeClr val="folHlink">
                  <a:gamma/>
                  <a:shade val="34510"/>
                  <a:invGamma/>
                </a:schemeClr>
              </a:gs>
            </a:gsLst>
            <a:path path="shape">
              <a:fillToRect l="50000" t="50000" r="50000" b="50000"/>
            </a:path>
            <a:tileRect/>
          </a:gradFill>
          <a:ln w="9525">
            <a:noFill/>
          </a:ln>
          <a:effectLst>
            <a:prstShdw prst="shdw12" dist="76200" dir="10800000">
              <a:srgbClr val="001D3A">
                <a:alpha val="50000"/>
              </a:srgbClr>
            </a:prstShdw>
          </a:effectLst>
        </p:spPr>
        <p:txBody>
          <a:bodyPr wrap="none" anchor="ctr"/>
          <a:lstStyle/>
          <a:p>
            <a:pPr algn="ctr"/>
          </a:p>
        </p:txBody>
      </p:sp>
      <p:sp>
        <p:nvSpPr>
          <p:cNvPr id="44041" name="文本框 44040"/>
          <p:cNvSpPr txBox="1"/>
          <p:nvPr/>
        </p:nvSpPr>
        <p:spPr>
          <a:xfrm>
            <a:off x="1485836" y="3304480"/>
            <a:ext cx="1346844" cy="400110"/>
          </a:xfrm>
          <a:prstGeom prst="rect">
            <a:avLst/>
          </a:prstGeom>
          <a:noFill/>
          <a:ln w="9525">
            <a:noFill/>
          </a:ln>
        </p:spPr>
        <p:txBody>
          <a:bodyPr wrap="none" anchor="t">
            <a:spAutoFit/>
          </a:bodyPr>
          <a:lstStyle/>
          <a:p>
            <a:pPr eaLnBrk="0" hangingPunct="0"/>
            <a:r>
              <a:rPr lang="zh-CN" altLang="en-US" sz="2000" b="1" dirty="0" smtClean="0">
                <a:latin typeface="黑体" panose="02010609060101010101" charset="-122"/>
                <a:ea typeface="黑体" panose="02010609060101010101" charset="-122"/>
              </a:rPr>
              <a:t> 监</a:t>
            </a:r>
            <a:r>
              <a:rPr lang="zh-CN" altLang="en-US" sz="2000" b="1" dirty="0">
                <a:latin typeface="黑体" panose="02010609060101010101" charset="-122"/>
                <a:ea typeface="黑体" panose="02010609060101010101" charset="-122"/>
              </a:rPr>
              <a:t>管部门</a:t>
            </a:r>
            <a:endParaRPr lang="zh-CN" altLang="en-US" sz="2000" b="1" dirty="0">
              <a:latin typeface="黑体" panose="02010609060101010101" charset="-122"/>
              <a:ea typeface="黑体" panose="02010609060101010101" charset="-122"/>
            </a:endParaRPr>
          </a:p>
        </p:txBody>
      </p:sp>
      <p:sp>
        <p:nvSpPr>
          <p:cNvPr id="44042" name="文本框 44041"/>
          <p:cNvSpPr txBox="1"/>
          <p:nvPr/>
        </p:nvSpPr>
        <p:spPr>
          <a:xfrm>
            <a:off x="3666643" y="2144522"/>
            <a:ext cx="2249334" cy="400110"/>
          </a:xfrm>
          <a:prstGeom prst="rect">
            <a:avLst/>
          </a:prstGeom>
          <a:noFill/>
          <a:ln w="9525">
            <a:noFill/>
          </a:ln>
        </p:spPr>
        <p:txBody>
          <a:bodyPr wrap="none" anchor="t">
            <a:spAutoFit/>
          </a:bodyPr>
          <a:lstStyle/>
          <a:p>
            <a:pPr eaLnBrk="0" hangingPunct="0"/>
            <a:r>
              <a:rPr lang="zh-CN" altLang="en-US" sz="2000" b="1" dirty="0">
                <a:latin typeface="黑体" panose="02010609060101010101" charset="-122"/>
                <a:ea typeface="黑体" panose="02010609060101010101" charset="-122"/>
              </a:rPr>
              <a:t>试</a:t>
            </a:r>
            <a:r>
              <a:rPr lang="zh-CN" altLang="en-US" sz="2000" b="1" dirty="0" smtClean="0">
                <a:latin typeface="黑体" panose="02010609060101010101" charset="-122"/>
                <a:ea typeface="黑体" panose="02010609060101010101" charset="-122"/>
              </a:rPr>
              <a:t>验单位质</a:t>
            </a:r>
            <a:r>
              <a:rPr lang="zh-CN" altLang="en-US" sz="2000" b="1" dirty="0">
                <a:latin typeface="黑体" panose="02010609060101010101" charset="-122"/>
                <a:ea typeface="黑体" panose="02010609060101010101" charset="-122"/>
              </a:rPr>
              <a:t>控部门</a:t>
            </a:r>
            <a:endParaRPr lang="en-US" altLang="zh-CN" dirty="0">
              <a:solidFill>
                <a:schemeClr val="bg1"/>
              </a:solidFill>
              <a:latin typeface="Verdana" panose="020B0604030504040204" pitchFamily="34" charset="0"/>
              <a:ea typeface="宋体" panose="02010600030101010101" pitchFamily="2" charset="-122"/>
            </a:endParaRPr>
          </a:p>
        </p:txBody>
      </p:sp>
      <p:sp>
        <p:nvSpPr>
          <p:cNvPr id="44043" name="文本框 44042"/>
          <p:cNvSpPr txBox="1"/>
          <p:nvPr/>
        </p:nvSpPr>
        <p:spPr>
          <a:xfrm>
            <a:off x="6658610" y="2664778"/>
            <a:ext cx="1459230" cy="398780"/>
          </a:xfrm>
          <a:prstGeom prst="rect">
            <a:avLst/>
          </a:prstGeom>
          <a:noFill/>
          <a:ln w="9525">
            <a:noFill/>
          </a:ln>
        </p:spPr>
        <p:txBody>
          <a:bodyPr wrap="none" anchor="t">
            <a:spAutoFit/>
          </a:bodyPr>
          <a:lstStyle/>
          <a:p>
            <a:pPr eaLnBrk="0" hangingPunct="0"/>
            <a:r>
              <a:rPr lang="zh-CN" altLang="en-US" sz="2000" b="1">
                <a:latin typeface="黑体" panose="02010609060101010101" charset="-122"/>
                <a:ea typeface="黑体" panose="02010609060101010101" charset="-122"/>
              </a:rPr>
              <a:t>主要研究者</a:t>
            </a:r>
            <a:endParaRPr lang="zh-CN" altLang="en-US">
              <a:solidFill>
                <a:schemeClr val="bg1"/>
              </a:solidFill>
              <a:latin typeface="Verdana" panose="020B0604030504040204" pitchFamily="34" charset="0"/>
              <a:ea typeface="宋体" panose="02010600030101010101" pitchFamily="2" charset="-122"/>
            </a:endParaRPr>
          </a:p>
        </p:txBody>
      </p:sp>
      <p:sp>
        <p:nvSpPr>
          <p:cNvPr id="44044" name="文本框 44043"/>
          <p:cNvSpPr txBox="1"/>
          <p:nvPr/>
        </p:nvSpPr>
        <p:spPr>
          <a:xfrm>
            <a:off x="5466080" y="4318635"/>
            <a:ext cx="1203960" cy="398780"/>
          </a:xfrm>
          <a:prstGeom prst="rect">
            <a:avLst/>
          </a:prstGeom>
          <a:noFill/>
          <a:ln w="9525">
            <a:noFill/>
          </a:ln>
        </p:spPr>
        <p:txBody>
          <a:bodyPr wrap="none" anchor="t">
            <a:spAutoFit/>
          </a:bodyPr>
          <a:lstStyle/>
          <a:p>
            <a:pPr eaLnBrk="0" hangingPunct="0"/>
            <a:r>
              <a:rPr lang="zh-CN" altLang="en-US" sz="2000" b="1">
                <a:latin typeface="黑体" panose="02010609060101010101" charset="-122"/>
                <a:ea typeface="黑体" panose="02010609060101010101" charset="-122"/>
              </a:rPr>
              <a:t>质控人员</a:t>
            </a:r>
            <a:endParaRPr lang="zh-CN" altLang="en-US">
              <a:solidFill>
                <a:schemeClr val="bg1"/>
              </a:solidFill>
              <a:latin typeface="Verdana" panose="020B0604030504040204" pitchFamily="34" charset="0"/>
              <a:ea typeface="宋体" panose="02010600030101010101" pitchFamily="2" charset="-122"/>
            </a:endParaRPr>
          </a:p>
        </p:txBody>
      </p:sp>
      <p:sp>
        <p:nvSpPr>
          <p:cNvPr id="44045" name="文本框 44044"/>
          <p:cNvSpPr txBox="1"/>
          <p:nvPr/>
        </p:nvSpPr>
        <p:spPr>
          <a:xfrm>
            <a:off x="3033686" y="5367973"/>
            <a:ext cx="1346844" cy="400110"/>
          </a:xfrm>
          <a:prstGeom prst="rect">
            <a:avLst/>
          </a:prstGeom>
          <a:noFill/>
          <a:ln w="9525">
            <a:noFill/>
          </a:ln>
        </p:spPr>
        <p:txBody>
          <a:bodyPr wrap="none" anchor="t">
            <a:spAutoFit/>
          </a:bodyPr>
          <a:lstStyle/>
          <a:p>
            <a:pPr algn="l" eaLnBrk="0" hangingPunct="0"/>
            <a:r>
              <a:rPr lang="zh-CN" altLang="en-US" sz="2000" b="1" dirty="0">
                <a:latin typeface="黑体" panose="02010609060101010101" charset="-122"/>
                <a:ea typeface="黑体" panose="02010609060101010101" charset="-122"/>
                <a:sym typeface="+mn-ea"/>
              </a:rPr>
              <a:t>监</a:t>
            </a:r>
            <a:r>
              <a:rPr lang="zh-CN" altLang="en-US" sz="2000" b="1" dirty="0" smtClean="0">
                <a:latin typeface="黑体" panose="02010609060101010101" charset="-122"/>
                <a:ea typeface="黑体" panose="02010609060101010101" charset="-122"/>
                <a:sym typeface="+mn-ea"/>
              </a:rPr>
              <a:t>查</a:t>
            </a:r>
            <a:r>
              <a:rPr lang="en-US" altLang="zh-CN" sz="2000" b="1" dirty="0" smtClean="0">
                <a:latin typeface="黑体" panose="02010609060101010101" charset="-122"/>
                <a:ea typeface="黑体" panose="02010609060101010101" charset="-122"/>
                <a:sym typeface="+mn-ea"/>
              </a:rPr>
              <a:t>/</a:t>
            </a:r>
            <a:r>
              <a:rPr lang="zh-CN" altLang="en-US" sz="2000" b="1" dirty="0" smtClean="0">
                <a:latin typeface="黑体" panose="02010609060101010101" charset="-122"/>
                <a:ea typeface="黑体" panose="02010609060101010101" charset="-122"/>
                <a:sym typeface="+mn-ea"/>
              </a:rPr>
              <a:t>稽查</a:t>
            </a:r>
            <a:endParaRPr lang="en-US" altLang="zh-CN" dirty="0">
              <a:solidFill>
                <a:schemeClr val="bg1"/>
              </a:solidFill>
              <a:latin typeface="Verdana" panose="020B0604030504040204" pitchFamily="34" charset="0"/>
            </a:endParaRPr>
          </a:p>
        </p:txBody>
      </p:sp>
      <p:sp>
        <p:nvSpPr>
          <p:cNvPr id="44046" name="文本框 44045"/>
          <p:cNvSpPr txBox="1"/>
          <p:nvPr/>
        </p:nvSpPr>
        <p:spPr>
          <a:xfrm>
            <a:off x="3209290" y="3657283"/>
            <a:ext cx="2590800" cy="460375"/>
          </a:xfrm>
          <a:prstGeom prst="rect">
            <a:avLst/>
          </a:prstGeom>
          <a:noFill/>
          <a:ln w="9525">
            <a:noFill/>
          </a:ln>
        </p:spPr>
        <p:txBody>
          <a:bodyPr>
            <a:spAutoFit/>
          </a:bodyPr>
          <a:lstStyle/>
          <a:p>
            <a:pPr algn="ctr" eaLnBrk="0" hangingPunct="0"/>
            <a:r>
              <a:rPr lang="zh-CN" altLang="en-US" sz="2400" b="1">
                <a:latin typeface="微软雅黑" panose="020B0503020204020204" charset="-122"/>
                <a:ea typeface="微软雅黑" panose="020B0503020204020204" charset="-122"/>
              </a:rPr>
              <a:t>质量控制</a:t>
            </a:r>
            <a:r>
              <a:rPr lang="zh-CN" altLang="en-US" sz="2400" b="1">
                <a:latin typeface="微软雅黑" panose="020B0503020204020204" charset="-122"/>
                <a:ea typeface="微软雅黑" panose="020B0503020204020204" charset="-122"/>
                <a:sym typeface="+mn-ea"/>
              </a:rPr>
              <a:t>体系</a:t>
            </a:r>
            <a:endParaRPr lang="zh-CN" altLang="en-US" sz="2400" b="1">
              <a:latin typeface="微软雅黑" panose="020B0503020204020204" charset="-122"/>
              <a:ea typeface="微软雅黑" panose="020B0503020204020204" charset="-122"/>
            </a:endParaRPr>
          </a:p>
        </p:txBody>
      </p:sp>
      <p:sp>
        <p:nvSpPr>
          <p:cNvPr id="44047" name="直接连接符 44046"/>
          <p:cNvSpPr/>
          <p:nvPr/>
        </p:nvSpPr>
        <p:spPr>
          <a:xfrm>
            <a:off x="2473325" y="2039938"/>
            <a:ext cx="1793875" cy="1617662"/>
          </a:xfrm>
          <a:prstGeom prst="line">
            <a:avLst/>
          </a:prstGeom>
          <a:ln w="9525" cap="flat" cmpd="sng">
            <a:solidFill>
              <a:schemeClr val="tx1"/>
            </a:solidFill>
            <a:prstDash val="solid"/>
            <a:headEnd type="none" w="med" len="med"/>
            <a:tailEnd type="triangle" w="med" len="med"/>
          </a:ln>
        </p:spPr>
      </p:sp>
      <p:cxnSp>
        <p:nvCxnSpPr>
          <p:cNvPr id="44048" name="直接箭头连接符 44047"/>
          <p:cNvCxnSpPr/>
          <p:nvPr/>
        </p:nvCxnSpPr>
        <p:spPr>
          <a:xfrm flipH="1">
            <a:off x="457200" y="2039938"/>
            <a:ext cx="2016125" cy="0"/>
          </a:xfrm>
          <a:prstGeom prst="straightConnector1">
            <a:avLst/>
          </a:prstGeom>
          <a:ln w="9525" cap="flat" cmpd="sng">
            <a:solidFill>
              <a:schemeClr val="tx1"/>
            </a:solidFill>
            <a:prstDash val="solid"/>
            <a:headEnd type="none" w="med" len="med"/>
            <a:tailEnd type="none" w="med" len="med"/>
          </a:ln>
        </p:spPr>
      </p:cxnSp>
      <p:sp>
        <p:nvSpPr>
          <p:cNvPr id="49155" name="燕尾形 49154"/>
          <p:cNvSpPr/>
          <p:nvPr/>
        </p:nvSpPr>
        <p:spPr>
          <a:xfrm rot="20160000">
            <a:off x="3196590" y="2967355"/>
            <a:ext cx="444500" cy="419100"/>
          </a:xfrm>
          <a:prstGeom prst="chevron">
            <a:avLst>
              <a:gd name="adj" fmla="val 52513"/>
            </a:avLst>
          </a:prstGeom>
          <a:solidFill>
            <a:schemeClr val="accent1"/>
          </a:solidFill>
          <a:ln w="0">
            <a:noFill/>
          </a:ln>
        </p:spPr>
        <p:txBody>
          <a:bodyPr/>
          <a:lstStyle/>
          <a:p>
            <a:endParaRPr lang="zh-CN" altLang="en-US"/>
          </a:p>
        </p:txBody>
      </p:sp>
      <p:sp>
        <p:nvSpPr>
          <p:cNvPr id="2" name="燕尾形 1"/>
          <p:cNvSpPr/>
          <p:nvPr/>
        </p:nvSpPr>
        <p:spPr>
          <a:xfrm rot="9480000">
            <a:off x="4511675" y="4826635"/>
            <a:ext cx="426085" cy="349250"/>
          </a:xfrm>
          <a:prstGeom prst="chevron">
            <a:avLst>
              <a:gd name="adj" fmla="val 52513"/>
            </a:avLst>
          </a:prstGeom>
          <a:solidFill>
            <a:schemeClr val="accent1"/>
          </a:solidFill>
          <a:ln w="0">
            <a:noFill/>
          </a:ln>
        </p:spPr>
        <p:txBody>
          <a:bodyPr/>
          <a:lstStyle/>
          <a:p>
            <a:endParaRPr lang="zh-CN" altLang="en-US"/>
          </a:p>
        </p:txBody>
      </p:sp>
      <p:sp>
        <p:nvSpPr>
          <p:cNvPr id="47124" name="任意多边形 47123"/>
          <p:cNvSpPr/>
          <p:nvPr/>
        </p:nvSpPr>
        <p:spPr>
          <a:xfrm rot="11220000">
            <a:off x="6372225" y="3262630"/>
            <a:ext cx="344170" cy="589280"/>
          </a:xfrm>
          <a:custGeom>
            <a:avLst/>
            <a:gdLst/>
            <a:ahLst/>
            <a:cxnLst/>
            <a:rect l="0" t="0" r="0" b="0"/>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alpha val="100000"/>
                </a:srgbClr>
              </a:gs>
              <a:gs pos="100000">
                <a:srgbClr val="D11364">
                  <a:gamma/>
                  <a:shade val="46275"/>
                  <a:invGamma/>
                  <a:alpha val="100000"/>
                </a:srgbClr>
              </a:gs>
            </a:gsLst>
            <a:lin ang="5400000" scaled="1"/>
            <a:tileRect/>
          </a:gradFill>
          <a:ln w="0">
            <a:noFill/>
          </a:ln>
        </p:spPr>
        <p:txBody>
          <a:bodyPr/>
          <a:lstStyle/>
          <a:p>
            <a:endParaRPr lang="zh-CN" altLang="en-US"/>
          </a:p>
        </p:txBody>
      </p:sp>
      <p:sp>
        <p:nvSpPr>
          <p:cNvPr id="3" name="任意多边形 2"/>
          <p:cNvSpPr/>
          <p:nvPr/>
        </p:nvSpPr>
        <p:spPr>
          <a:xfrm rot="3360000">
            <a:off x="5556885" y="2423160"/>
            <a:ext cx="445770" cy="800100"/>
          </a:xfrm>
          <a:custGeom>
            <a:avLst/>
            <a:gdLst/>
            <a:ahLst/>
            <a:cxnLst/>
            <a:rect l="0" t="0" r="0" b="0"/>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alpha val="100000"/>
                </a:srgbClr>
              </a:gs>
              <a:gs pos="100000">
                <a:srgbClr val="D11364">
                  <a:gamma/>
                  <a:shade val="46275"/>
                  <a:invGamma/>
                  <a:alpha val="100000"/>
                </a:srgbClr>
              </a:gs>
            </a:gsLst>
            <a:lin ang="5400000" scaled="1"/>
            <a:tileRect/>
          </a:gradFill>
          <a:ln w="0">
            <a:noFill/>
          </a:ln>
        </p:spPr>
        <p:txBody>
          <a:bodyPr/>
          <a:lstStyle/>
          <a:p>
            <a:endParaRPr lang="zh-CN" altLang="en-US"/>
          </a:p>
        </p:txBody>
      </p:sp>
      <p:sp>
        <p:nvSpPr>
          <p:cNvPr id="4" name="任意多边形 3"/>
          <p:cNvSpPr/>
          <p:nvPr/>
        </p:nvSpPr>
        <p:spPr>
          <a:xfrm rot="19620000">
            <a:off x="5017135" y="3313430"/>
            <a:ext cx="445770" cy="800100"/>
          </a:xfrm>
          <a:custGeom>
            <a:avLst/>
            <a:gdLst/>
            <a:ahLst/>
            <a:cxnLst/>
            <a:rect l="0" t="0" r="0" b="0"/>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alpha val="100000"/>
                </a:srgbClr>
              </a:gs>
              <a:gs pos="100000">
                <a:srgbClr val="D11364">
                  <a:gamma/>
                  <a:shade val="46275"/>
                  <a:invGamma/>
                  <a:alpha val="100000"/>
                </a:srgbClr>
              </a:gs>
            </a:gsLst>
            <a:lin ang="5400000" scaled="1"/>
            <a:tileRect/>
          </a:gradFill>
          <a:ln w="0">
            <a:noFill/>
          </a:ln>
        </p:spPr>
        <p:txBody>
          <a:bodyPr/>
          <a:lstStyle/>
          <a:p>
            <a:endParaRPr lang="zh-CN" altLang="en-US"/>
          </a:p>
        </p:txBody>
      </p:sp>
      <p:sp>
        <p:nvSpPr>
          <p:cNvPr id="7" name="燕尾形 6"/>
          <p:cNvSpPr/>
          <p:nvPr/>
        </p:nvSpPr>
        <p:spPr>
          <a:xfrm rot="12240000">
            <a:off x="2349500" y="5455285"/>
            <a:ext cx="426085" cy="349250"/>
          </a:xfrm>
          <a:prstGeom prst="chevron">
            <a:avLst>
              <a:gd name="adj" fmla="val 52513"/>
            </a:avLst>
          </a:prstGeom>
          <a:solidFill>
            <a:schemeClr val="accent1"/>
          </a:solidFill>
          <a:ln w="0">
            <a:noFill/>
          </a:ln>
        </p:spPr>
        <p:txBody>
          <a:bodyPr/>
          <a:lstStyle/>
          <a:p>
            <a:endParaRPr lang="zh-CN" altLang="en-US"/>
          </a:p>
        </p:txBody>
      </p:sp>
      <p:sp>
        <p:nvSpPr>
          <p:cNvPr id="8" name="燕尾形 7"/>
          <p:cNvSpPr/>
          <p:nvPr/>
        </p:nvSpPr>
        <p:spPr>
          <a:xfrm rot="20940000">
            <a:off x="5702935" y="2278380"/>
            <a:ext cx="426085" cy="349250"/>
          </a:xfrm>
          <a:prstGeom prst="chevron">
            <a:avLst>
              <a:gd name="adj" fmla="val 52513"/>
            </a:avLst>
          </a:prstGeom>
          <a:solidFill>
            <a:schemeClr val="accent1"/>
          </a:solidFill>
          <a:ln w="0">
            <a:noFill/>
          </a:ln>
        </p:spPr>
        <p:txBody>
          <a:bodyPr/>
          <a:lstStyle/>
          <a:p>
            <a:endParaRPr lang="zh-CN" altLang="en-US"/>
          </a:p>
        </p:txBody>
      </p:sp>
      <p:sp>
        <p:nvSpPr>
          <p:cNvPr id="9" name="燕尾形 8"/>
          <p:cNvSpPr/>
          <p:nvPr/>
        </p:nvSpPr>
        <p:spPr>
          <a:xfrm rot="7740000">
            <a:off x="6570980" y="3699510"/>
            <a:ext cx="426085" cy="349250"/>
          </a:xfrm>
          <a:prstGeom prst="chevron">
            <a:avLst>
              <a:gd name="adj" fmla="val 52513"/>
            </a:avLst>
          </a:prstGeom>
          <a:solidFill>
            <a:schemeClr val="accent1"/>
          </a:solidFill>
          <a:ln w="0">
            <a:noFill/>
          </a:ln>
        </p:spPr>
        <p:txBody>
          <a:bodyPr/>
          <a:lstStyle/>
          <a:p>
            <a:endParaRPr lang="zh-CN" altLang="en-US"/>
          </a:p>
        </p:txBody>
      </p:sp>
      <p:sp>
        <p:nvSpPr>
          <p:cNvPr id="10" name="燕尾形 9"/>
          <p:cNvSpPr/>
          <p:nvPr/>
        </p:nvSpPr>
        <p:spPr>
          <a:xfrm>
            <a:off x="802640" y="1708150"/>
            <a:ext cx="426085" cy="314960"/>
          </a:xfrm>
          <a:prstGeom prst="chevron">
            <a:avLst>
              <a:gd name="adj" fmla="val 52513"/>
            </a:avLst>
          </a:prstGeom>
          <a:solidFill>
            <a:schemeClr val="accent1"/>
          </a:solidFill>
          <a:ln w="0">
            <a:noFill/>
          </a:ln>
        </p:spPr>
        <p:txBody>
          <a:bodyPr/>
          <a:lstStyle/>
          <a:p>
            <a:endParaRPr lang="zh-CN" altLang="en-US"/>
          </a:p>
        </p:txBody>
      </p:sp>
      <p:sp>
        <p:nvSpPr>
          <p:cNvPr id="11" name="文本框 10"/>
          <p:cNvSpPr txBox="1"/>
          <p:nvPr/>
        </p:nvSpPr>
        <p:spPr>
          <a:xfrm>
            <a:off x="1118870" y="1666240"/>
            <a:ext cx="949960" cy="398780"/>
          </a:xfrm>
          <a:prstGeom prst="rect">
            <a:avLst/>
          </a:prstGeom>
          <a:noFill/>
        </p:spPr>
        <p:txBody>
          <a:bodyPr wrap="none" rtlCol="0">
            <a:spAutoFit/>
          </a:bodyPr>
          <a:lstStyle/>
          <a:p>
            <a:r>
              <a:rPr lang="en-US" altLang="zh-CN" sz="2000" b="1">
                <a:latin typeface="黑体" panose="02010609060101010101" charset="-122"/>
                <a:ea typeface="黑体" panose="02010609060101010101" charset="-122"/>
              </a:rPr>
              <a:t>  </a:t>
            </a:r>
            <a:r>
              <a:rPr lang="zh-CN" altLang="en-US" sz="2000" b="1">
                <a:latin typeface="黑体" panose="02010609060101010101" charset="-122"/>
                <a:ea typeface="黑体" panose="02010609060101010101" charset="-122"/>
              </a:rPr>
              <a:t>体系</a:t>
            </a:r>
            <a:endParaRPr lang="zh-CN" altLang="en-US" sz="2000" b="1">
              <a:latin typeface="黑体" panose="02010609060101010101" charset="-122"/>
              <a:ea typeface="黑体" panose="02010609060101010101" charset="-122"/>
            </a:endParaRPr>
          </a:p>
        </p:txBody>
      </p:sp>
      <p:sp>
        <p:nvSpPr>
          <p:cNvPr id="12" name="任意多边形 11"/>
          <p:cNvSpPr/>
          <p:nvPr/>
        </p:nvSpPr>
        <p:spPr>
          <a:xfrm rot="2940000">
            <a:off x="622935" y="2042160"/>
            <a:ext cx="446405" cy="625475"/>
          </a:xfrm>
          <a:custGeom>
            <a:avLst/>
            <a:gdLst/>
            <a:ahLst/>
            <a:cxnLst/>
            <a:rect l="0" t="0" r="0" b="0"/>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alpha val="100000"/>
                </a:srgbClr>
              </a:gs>
              <a:gs pos="100000">
                <a:srgbClr val="D11364">
                  <a:gamma/>
                  <a:shade val="46275"/>
                  <a:invGamma/>
                  <a:alpha val="100000"/>
                </a:srgbClr>
              </a:gs>
            </a:gsLst>
            <a:lin ang="5400000" scaled="1"/>
            <a:tileRect/>
          </a:gradFill>
          <a:ln w="0">
            <a:noFill/>
          </a:ln>
        </p:spPr>
        <p:txBody>
          <a:bodyPr/>
          <a:lstStyle/>
          <a:p>
            <a:endParaRPr lang="zh-CN" altLang="en-US"/>
          </a:p>
        </p:txBody>
      </p:sp>
      <p:sp>
        <p:nvSpPr>
          <p:cNvPr id="13" name="文本框 12"/>
          <p:cNvSpPr txBox="1"/>
          <p:nvPr/>
        </p:nvSpPr>
        <p:spPr>
          <a:xfrm>
            <a:off x="1340485" y="2065020"/>
            <a:ext cx="1203960" cy="398780"/>
          </a:xfrm>
          <a:prstGeom prst="rect">
            <a:avLst/>
          </a:prstGeom>
          <a:noFill/>
        </p:spPr>
        <p:txBody>
          <a:bodyPr wrap="none" rtlCol="0">
            <a:spAutoFit/>
          </a:bodyPr>
          <a:lstStyle/>
          <a:p>
            <a:r>
              <a:rPr lang="zh-CN" altLang="en-US" sz="2000" b="1" dirty="0">
                <a:latin typeface="黑体" panose="02010609060101010101" charset="-122"/>
                <a:ea typeface="黑体" panose="02010609060101010101" charset="-122"/>
              </a:rPr>
              <a:t>三级质控</a:t>
            </a:r>
            <a:endParaRPr lang="zh-CN" altLang="en-US" sz="2000" b="1" dirty="0">
              <a:latin typeface="黑体" panose="02010609060101010101" charset="-122"/>
              <a:ea typeface="黑体" panose="02010609060101010101" charset="-122"/>
            </a:endParaRPr>
          </a:p>
        </p:txBody>
      </p:sp>
      <p:sp>
        <p:nvSpPr>
          <p:cNvPr id="14" name="文本框 13"/>
          <p:cNvSpPr txBox="1"/>
          <p:nvPr/>
        </p:nvSpPr>
        <p:spPr>
          <a:xfrm>
            <a:off x="6784022" y="4098925"/>
            <a:ext cx="1914525" cy="2061210"/>
          </a:xfrm>
          <a:prstGeom prst="rect">
            <a:avLst/>
          </a:prstGeom>
          <a:noFill/>
        </p:spPr>
        <p:txBody>
          <a:bodyPr wrap="square" rtlCol="0" anchor="t">
            <a:spAutoFit/>
          </a:bodyPr>
          <a:lstStyle/>
          <a:p>
            <a:pPr marL="0" indent="0">
              <a:lnSpc>
                <a:spcPct val="100000"/>
              </a:lnSpc>
              <a:buNone/>
            </a:pPr>
            <a:r>
              <a:rPr lang="zh-CN" altLang="en-US" sz="1600" b="1" dirty="0">
                <a:ea typeface="宋体" panose="02010600030101010101" pitchFamily="2" charset="-122"/>
                <a:sym typeface="+mn-ea"/>
              </a:rPr>
              <a:t>知情同意书</a:t>
            </a:r>
            <a:endParaRPr lang="zh-CN" altLang="en-US" sz="1600" b="1" dirty="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遵循方案和SOP</a:t>
            </a:r>
            <a:endParaRPr lang="zh-CN" altLang="en-US" sz="1600" b="1" dirty="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试验产品管理</a:t>
            </a:r>
            <a:endParaRPr lang="zh-CN" altLang="en-US" sz="1600" b="1" dirty="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数据溯源和真实性</a:t>
            </a:r>
            <a:endParaRPr lang="zh-CN" altLang="en-US" sz="1600" b="1" dirty="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参与人员的资质</a:t>
            </a:r>
            <a:endParaRPr lang="zh-CN" altLang="en-US" sz="1600" b="1" dirty="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AE&amp;SAE的跟</a:t>
            </a:r>
            <a:r>
              <a:rPr lang="zh-CN" altLang="en-US" sz="1600" b="1" dirty="0" smtClean="0">
                <a:ea typeface="宋体" panose="02010600030101010101" pitchFamily="2" charset="-122"/>
                <a:sym typeface="+mn-ea"/>
              </a:rPr>
              <a:t>进</a:t>
            </a:r>
            <a:endParaRPr lang="en-US" altLang="zh-CN" sz="1600" b="1" dirty="0" smtClean="0">
              <a:ea typeface="宋体" panose="02010600030101010101" pitchFamily="2" charset="-122"/>
              <a:sym typeface="+mn-ea"/>
            </a:endParaRPr>
          </a:p>
          <a:p>
            <a:pPr marL="0" indent="0">
              <a:lnSpc>
                <a:spcPct val="100000"/>
              </a:lnSpc>
              <a:buNone/>
            </a:pPr>
            <a:r>
              <a:rPr lang="zh-CN" altLang="en-US" sz="1600" b="1" dirty="0" smtClean="0">
                <a:ea typeface="宋体" panose="02010600030101010101" pitchFamily="2" charset="-122"/>
                <a:sym typeface="+mn-ea"/>
              </a:rPr>
              <a:t>监</a:t>
            </a:r>
            <a:r>
              <a:rPr lang="zh-CN" altLang="en-US" sz="1600" b="1" dirty="0">
                <a:ea typeface="宋体" panose="02010600030101010101" pitchFamily="2" charset="-122"/>
                <a:sym typeface="+mn-ea"/>
              </a:rPr>
              <a:t>查员的监查反馈</a:t>
            </a:r>
            <a:endParaRPr lang="zh-CN" altLang="en-US" sz="1600" b="1" dirty="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受试者的依从性</a:t>
            </a:r>
            <a:endParaRPr lang="zh-CN" altLang="en-US" sz="1600" b="1" dirty="0">
              <a:ea typeface="宋体" panose="02010600030101010101" pitchFamily="2" charset="-122"/>
              <a:sym typeface="+mn-ea"/>
            </a:endParaRPr>
          </a:p>
        </p:txBody>
      </p:sp>
      <p:sp>
        <p:nvSpPr>
          <p:cNvPr id="15" name="椭圆 14"/>
          <p:cNvSpPr/>
          <p:nvPr/>
        </p:nvSpPr>
        <p:spPr>
          <a:xfrm>
            <a:off x="1083945" y="4691380"/>
            <a:ext cx="1212850" cy="1274763"/>
          </a:xfrm>
          <a:prstGeom prst="ellipse">
            <a:avLst/>
          </a:prstGeom>
          <a:gradFill rotWithShape="1">
            <a:gsLst>
              <a:gs pos="0">
                <a:schemeClr val="folHlink"/>
              </a:gs>
              <a:gs pos="100000">
                <a:schemeClr val="folHlink">
                  <a:gamma/>
                  <a:shade val="34510"/>
                  <a:invGamma/>
                </a:schemeClr>
              </a:gs>
            </a:gsLst>
            <a:path path="shape">
              <a:fillToRect l="50000" t="50000" r="50000" b="50000"/>
            </a:path>
            <a:tileRect/>
          </a:gradFill>
          <a:ln w="9525">
            <a:noFill/>
          </a:ln>
          <a:effectLst>
            <a:prstShdw prst="shdw12" dist="76200" dir="10800000">
              <a:srgbClr val="001D3A">
                <a:alpha val="50000"/>
              </a:srgbClr>
            </a:prstShdw>
          </a:effectLst>
        </p:spPr>
        <p:txBody>
          <a:bodyPr wrap="none" anchor="ctr"/>
          <a:lstStyle/>
          <a:p>
            <a:pPr algn="ctr"/>
          </a:p>
        </p:txBody>
      </p:sp>
      <p:sp>
        <p:nvSpPr>
          <p:cNvPr id="16" name="文本框 15"/>
          <p:cNvSpPr txBox="1"/>
          <p:nvPr/>
        </p:nvSpPr>
        <p:spPr>
          <a:xfrm>
            <a:off x="864235" y="5129530"/>
            <a:ext cx="1459230" cy="398780"/>
          </a:xfrm>
          <a:prstGeom prst="rect">
            <a:avLst/>
          </a:prstGeom>
          <a:noFill/>
          <a:ln w="9525">
            <a:noFill/>
          </a:ln>
        </p:spPr>
        <p:txBody>
          <a:bodyPr wrap="none" anchor="t">
            <a:spAutoFit/>
          </a:bodyPr>
          <a:lstStyle/>
          <a:p>
            <a:pPr eaLnBrk="0" hangingPunct="0"/>
            <a:r>
              <a:rPr lang="zh-CN" altLang="en-US" sz="2000" b="1" dirty="0">
                <a:latin typeface="黑体" panose="02010609060101010101" charset="-122"/>
                <a:ea typeface="黑体" panose="02010609060101010101" charset="-122"/>
              </a:rPr>
              <a:t>伦理委员会</a:t>
            </a:r>
            <a:endParaRPr lang="zh-CN" altLang="en-US" sz="2000" b="1" dirty="0">
              <a:latin typeface="黑体" panose="02010609060101010101" charset="-122"/>
              <a:ea typeface="黑体" panose="02010609060101010101" charset="-122"/>
            </a:endParaRPr>
          </a:p>
        </p:txBody>
      </p:sp>
      <p:sp>
        <p:nvSpPr>
          <p:cNvPr id="17" name="燕尾形 16"/>
          <p:cNvSpPr/>
          <p:nvPr/>
        </p:nvSpPr>
        <p:spPr>
          <a:xfrm rot="16380000">
            <a:off x="1381125" y="4320540"/>
            <a:ext cx="426085" cy="349250"/>
          </a:xfrm>
          <a:prstGeom prst="chevron">
            <a:avLst>
              <a:gd name="adj" fmla="val 52513"/>
            </a:avLst>
          </a:prstGeom>
          <a:solidFill>
            <a:schemeClr val="accent1"/>
          </a:solidFill>
          <a:ln w="0">
            <a:noFill/>
          </a:ln>
        </p:spPr>
        <p:txBody>
          <a:bodyPr/>
          <a:lstStyle/>
          <a:p>
            <a:endParaRPr lang="zh-CN" altLang="en-US"/>
          </a:p>
        </p:txBody>
      </p:sp>
      <p:sp>
        <p:nvSpPr>
          <p:cNvPr id="33" name="文本框 13"/>
          <p:cNvSpPr txBox="1"/>
          <p:nvPr/>
        </p:nvSpPr>
        <p:spPr>
          <a:xfrm>
            <a:off x="271462" y="2766317"/>
            <a:ext cx="1914525" cy="584775"/>
          </a:xfrm>
          <a:prstGeom prst="rect">
            <a:avLst/>
          </a:prstGeom>
          <a:noFill/>
        </p:spPr>
        <p:txBody>
          <a:bodyPr wrap="square" rtlCol="0" anchor="t">
            <a:spAutoFit/>
          </a:bodyPr>
          <a:lstStyle/>
          <a:p>
            <a:pPr marL="0" indent="0">
              <a:lnSpc>
                <a:spcPct val="100000"/>
              </a:lnSpc>
              <a:buNone/>
            </a:pPr>
            <a:r>
              <a:rPr lang="en-US" altLang="zh-CN" sz="1600" b="1" dirty="0" smtClean="0">
                <a:ea typeface="宋体" panose="02010600030101010101" pitchFamily="2" charset="-122"/>
                <a:sym typeface="+mn-ea"/>
              </a:rPr>
              <a:t>GCP</a:t>
            </a:r>
            <a:endParaRPr lang="en-US" altLang="zh-CN" sz="1600" b="1" dirty="0" smtClean="0">
              <a:ea typeface="宋体" panose="02010600030101010101" pitchFamily="2" charset="-122"/>
              <a:sym typeface="+mn-ea"/>
            </a:endParaRPr>
          </a:p>
          <a:p>
            <a:pPr marL="0" indent="0">
              <a:lnSpc>
                <a:spcPct val="100000"/>
              </a:lnSpc>
              <a:buNone/>
            </a:pPr>
            <a:r>
              <a:rPr lang="zh-CN" altLang="en-US" sz="1600" b="1" dirty="0">
                <a:ea typeface="宋体" panose="02010600030101010101" pitchFamily="2" charset="-122"/>
                <a:sym typeface="+mn-ea"/>
              </a:rPr>
              <a:t>项</a:t>
            </a:r>
            <a:r>
              <a:rPr lang="zh-CN" altLang="en-US" sz="1600" b="1" dirty="0" smtClean="0">
                <a:ea typeface="宋体" panose="02010600030101010101" pitchFamily="2" charset="-122"/>
                <a:sym typeface="+mn-ea"/>
              </a:rPr>
              <a:t>目组织单位</a:t>
            </a:r>
            <a:endParaRPr lang="zh-CN" altLang="en-US" sz="1600" b="1" dirty="0">
              <a:ea typeface="宋体" panose="02010600030101010101" pitchFamily="2" charset="-122"/>
              <a:sym typeface="+mn-ea"/>
            </a:endParaRPr>
          </a:p>
        </p:txBody>
      </p:sp>
      <p:sp>
        <p:nvSpPr>
          <p:cNvPr id="34" name="文本框 13"/>
          <p:cNvSpPr txBox="1"/>
          <p:nvPr/>
        </p:nvSpPr>
        <p:spPr>
          <a:xfrm>
            <a:off x="4520843" y="5821581"/>
            <a:ext cx="957262" cy="338554"/>
          </a:xfrm>
          <a:prstGeom prst="rect">
            <a:avLst/>
          </a:prstGeom>
          <a:noFill/>
        </p:spPr>
        <p:txBody>
          <a:bodyPr wrap="square" rtlCol="0" anchor="t">
            <a:spAutoFit/>
          </a:bodyPr>
          <a:lstStyle/>
          <a:p>
            <a:pPr marL="0" indent="0">
              <a:lnSpc>
                <a:spcPct val="100000"/>
              </a:lnSpc>
              <a:buNone/>
            </a:pPr>
            <a:r>
              <a:rPr lang="zh-CN" altLang="en-US" sz="1600" b="1" dirty="0" smtClean="0">
                <a:solidFill>
                  <a:srgbClr val="FF0000"/>
                </a:solidFill>
                <a:latin typeface="黑体" panose="02010609060101010101" charset="-122"/>
                <a:ea typeface="黑体" panose="02010609060101010101" charset="-122"/>
                <a:sym typeface="+mn-ea"/>
              </a:rPr>
              <a:t>企业</a:t>
            </a:r>
            <a:endParaRPr lang="zh-CN" altLang="en-US" sz="1600" b="1" dirty="0">
              <a:solidFill>
                <a:srgbClr val="FF0000"/>
              </a:solidFill>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smtClean="0">
                <a:solidFill>
                  <a:srgbClr val="FF0000"/>
                </a:solidFill>
                <a:latin typeface="黑体" panose="02010609060101010101" charset="-122"/>
                <a:ea typeface="黑体" panose="02010609060101010101" charset="-122"/>
                <a:sym typeface="+mn-ea"/>
              </a:rPr>
              <a:t>四</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“用途”</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en-US" altLang="zh-CN" sz="2000" b="1" dirty="0" smtClean="0">
                <a:latin typeface="宋体" panose="02010600030101010101" pitchFamily="2" charset="-122"/>
                <a:ea typeface="宋体" panose="02010600030101010101" pitchFamily="2" charset="-122"/>
              </a:rPr>
              <a:t>    1</a:t>
            </a:r>
            <a:r>
              <a:rPr lang="zh-CN" altLang="en-US" sz="2000" b="1" dirty="0">
                <a:latin typeface="宋体" panose="02010600030101010101" pitchFamily="2" charset="-122"/>
                <a:ea typeface="宋体" panose="02010600030101010101" pitchFamily="2" charset="-122"/>
              </a:rPr>
              <a:t>、用科学的方法对临床经验进行总结：用数据证明疗效，在中医尤其重要。</a:t>
            </a:r>
            <a:endParaRPr lang="en-US" altLang="zh-CN" sz="2000" b="1" dirty="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六</a:t>
            </a:r>
            <a:r>
              <a:rPr lang="zh-CN" altLang="en-US" sz="2000" b="1" dirty="0">
                <a:latin typeface="宋体" panose="02010600030101010101" pitchFamily="2" charset="-122"/>
                <a:ea typeface="宋体" panose="02010600030101010101" pitchFamily="2" charset="-122"/>
              </a:rPr>
              <a:t>味地黄丸有效，半夏泻心汤有效，谁信？！</a:t>
            </a:r>
            <a:endParaRPr lang="en-US" altLang="zh-CN" sz="2000" b="1" dirty="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  2</a:t>
            </a:r>
            <a:r>
              <a:rPr lang="zh-CN" altLang="en-US" sz="2000" b="1" dirty="0">
                <a:latin typeface="宋体" panose="02010600030101010101" pitchFamily="2" charset="-122"/>
                <a:ea typeface="宋体" panose="02010600030101010101" pitchFamily="2" charset="-122"/>
              </a:rPr>
              <a:t>、发表文章的素材。</a:t>
            </a:r>
            <a:endParaRPr lang="en-US" altLang="zh-CN" sz="2000" b="1" dirty="0">
              <a:latin typeface="宋体" panose="02010600030101010101" pitchFamily="2" charset="-122"/>
              <a:ea typeface="宋体" panose="02010600030101010101" pitchFamily="2" charset="-122"/>
            </a:endParaRPr>
          </a:p>
          <a:p>
            <a:pPr marL="0" indent="0">
              <a:buNone/>
            </a:pPr>
            <a:r>
              <a:rPr lang="zh-CN" altLang="en-US" sz="2000" b="1" dirty="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3</a:t>
            </a:r>
            <a:r>
              <a:rPr lang="zh-CN" altLang="en-US" sz="2000" b="1" dirty="0">
                <a:latin typeface="宋体" panose="02010600030101010101" pitchFamily="2" charset="-122"/>
                <a:ea typeface="宋体" panose="02010600030101010101" pitchFamily="2" charset="-122"/>
              </a:rPr>
              <a:t>、申报课题的的基础。</a:t>
            </a:r>
            <a:endParaRPr lang="zh-CN" altLang="zh-CN" sz="2000" b="1" dirty="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4</a:t>
            </a:r>
            <a:r>
              <a:rPr lang="zh-CN" altLang="en-US" sz="2000" b="1" dirty="0">
                <a:latin typeface="宋体" panose="02010600030101010101" pitchFamily="2" charset="-122"/>
                <a:ea typeface="宋体" panose="02010600030101010101" pitchFamily="2" charset="-122"/>
              </a:rPr>
              <a:t>、研发院内制剂</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中药新药的依据和信心。</a:t>
            </a:r>
            <a:endParaRPr lang="en-US" altLang="zh-CN" sz="2000" b="1" dirty="0">
              <a:latin typeface="宋体" panose="02010600030101010101" pitchFamily="2" charset="-122"/>
              <a:ea typeface="宋体" panose="02010600030101010101" pitchFamily="2" charset="-122"/>
            </a:endParaRPr>
          </a:p>
          <a:p>
            <a:pPr marL="0" indent="0">
              <a:buNone/>
            </a:pPr>
            <a:r>
              <a:rPr lang="en-US" altLang="zh-CN" sz="2000" b="1" dirty="0">
                <a:latin typeface="宋体" panose="02010600030101010101" pitchFamily="2" charset="-122"/>
                <a:ea typeface="宋体" panose="02010600030101010101" pitchFamily="2" charset="-122"/>
              </a:rPr>
              <a:t>    </a:t>
            </a:r>
            <a:r>
              <a:rPr lang="en-US" altLang="zh-CN" sz="2000" b="1" dirty="0" smtClean="0">
                <a:latin typeface="宋体" panose="02010600030101010101" pitchFamily="2" charset="-122"/>
                <a:ea typeface="宋体" panose="02010600030101010101" pitchFamily="2" charset="-122"/>
              </a:rPr>
              <a:t>5</a:t>
            </a:r>
            <a:r>
              <a:rPr lang="zh-CN" altLang="en-US" sz="2000" b="1" dirty="0">
                <a:latin typeface="宋体" panose="02010600030101010101" pitchFamily="2" charset="-122"/>
                <a:ea typeface="宋体" panose="02010600030101010101" pitchFamily="2" charset="-122"/>
              </a:rPr>
              <a:t>、申请专利的必备条件。</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808480" y="685800"/>
            <a:ext cx="4779645" cy="563880"/>
          </a:xfrm>
        </p:spPr>
        <p:txBody>
          <a:bodyPr anchor="ctr"/>
          <a:lstStyle/>
          <a:p>
            <a:r>
              <a:rPr lang="zh-CN" altLang="en-US" sz="3200" dirty="0" smtClean="0">
                <a:solidFill>
                  <a:srgbClr val="FF0000"/>
                </a:solidFill>
                <a:latin typeface="黑体" panose="02010609060101010101" charset="-122"/>
                <a:ea typeface="黑体" panose="02010609060101010101" charset="-122"/>
                <a:sym typeface="+mn-ea"/>
              </a:rPr>
              <a:t>四</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sym typeface="+mn-ea"/>
              </a:rPr>
              <a:t>“用途”</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lnSpc>
                <a:spcPct val="150000"/>
              </a:lnSpc>
              <a:buNone/>
            </a:pPr>
            <a:r>
              <a:rPr lang="zh-CN" altLang="en-US" sz="2400" b="1" dirty="0" smtClean="0">
                <a:latin typeface="微软雅黑" panose="020B0503020204020204" charset="-122"/>
                <a:ea typeface="微软雅黑" panose="020B0503020204020204" charset="-122"/>
                <a:sym typeface="+mn-ea"/>
              </a:rPr>
              <a:t>      临床试验是</a:t>
            </a:r>
            <a:r>
              <a:rPr lang="zh-CN" altLang="en-US" sz="2400" b="1" dirty="0" smtClean="0">
                <a:solidFill>
                  <a:srgbClr val="FA06EC"/>
                </a:solidFill>
                <a:latin typeface="微软雅黑" panose="020B0503020204020204" charset="-122"/>
                <a:ea typeface="微软雅黑" panose="020B0503020204020204" charset="-122"/>
                <a:sym typeface="+mn-ea"/>
              </a:rPr>
              <a:t>总结临床经验的科学途径</a:t>
            </a:r>
            <a:r>
              <a:rPr lang="zh-CN" altLang="en-US" sz="2400" b="1" dirty="0" smtClean="0">
                <a:latin typeface="微软雅黑" panose="020B0503020204020204" charset="-122"/>
                <a:ea typeface="微软雅黑" panose="020B0503020204020204" charset="-122"/>
                <a:sym typeface="+mn-ea"/>
              </a:rPr>
              <a:t>，是</a:t>
            </a:r>
            <a:r>
              <a:rPr lang="zh-CN" altLang="en-US" sz="2400" b="1" dirty="0" smtClean="0">
                <a:solidFill>
                  <a:srgbClr val="F3570B"/>
                </a:solidFill>
                <a:latin typeface="微软雅黑" panose="020B0503020204020204" charset="-122"/>
                <a:ea typeface="微软雅黑" panose="020B0503020204020204" charset="-122"/>
                <a:sym typeface="+mn-ea"/>
              </a:rPr>
              <a:t>提高临床疗效的捷径</a:t>
            </a:r>
            <a:r>
              <a:rPr lang="zh-CN" altLang="en-US" sz="2400" b="1" dirty="0" smtClean="0">
                <a:latin typeface="微软雅黑" panose="020B0503020204020204" charset="-122"/>
                <a:ea typeface="微软雅黑" panose="020B0503020204020204" charset="-122"/>
                <a:sym typeface="+mn-ea"/>
              </a:rPr>
              <a:t>，是</a:t>
            </a:r>
            <a:r>
              <a:rPr lang="zh-CN" altLang="en-US" sz="2400" b="1" dirty="0" smtClean="0">
                <a:solidFill>
                  <a:srgbClr val="00B050"/>
                </a:solidFill>
                <a:latin typeface="微软雅黑" panose="020B0503020204020204" charset="-122"/>
                <a:ea typeface="微软雅黑" panose="020B0503020204020204" charset="-122"/>
                <a:sym typeface="+mn-ea"/>
              </a:rPr>
              <a:t>提高学术影响力的必经之路</a:t>
            </a:r>
            <a:r>
              <a:rPr lang="zh-CN" altLang="en-US" sz="2400" b="1" dirty="0" smtClean="0">
                <a:latin typeface="微软雅黑" panose="020B0503020204020204" charset="-122"/>
                <a:ea typeface="微软雅黑" panose="020B0503020204020204" charset="-122"/>
                <a:sym typeface="+mn-ea"/>
              </a:rPr>
              <a:t>。</a:t>
            </a:r>
            <a:endParaRPr lang="en-US" altLang="zh-CN" sz="2400" b="1" dirty="0" smtClean="0">
              <a:latin typeface="微软雅黑" panose="020B0503020204020204" charset="-122"/>
              <a:ea typeface="微软雅黑" panose="020B0503020204020204" charset="-122"/>
              <a:sym typeface="+mn-ea"/>
            </a:endParaRPr>
          </a:p>
          <a:p>
            <a:pPr marL="0" indent="0">
              <a:lnSpc>
                <a:spcPct val="150000"/>
              </a:lnSpc>
              <a:buNone/>
            </a:pPr>
            <a:r>
              <a:rPr lang="en-US" altLang="zh-CN" sz="2400" b="1" dirty="0">
                <a:latin typeface="微软雅黑" panose="020B0503020204020204" charset="-122"/>
                <a:ea typeface="微软雅黑" panose="020B0503020204020204" charset="-122"/>
                <a:sym typeface="+mn-ea"/>
              </a:rPr>
              <a:t> </a:t>
            </a:r>
            <a:r>
              <a:rPr lang="en-US" altLang="zh-CN" sz="2400" b="1" dirty="0" smtClean="0">
                <a:latin typeface="微软雅黑" panose="020B0503020204020204" charset="-122"/>
                <a:ea typeface="微软雅黑" panose="020B0503020204020204" charset="-122"/>
                <a:sym typeface="+mn-ea"/>
              </a:rPr>
              <a:t>      </a:t>
            </a:r>
            <a:endParaRPr lang="en-US" altLang="zh-CN" sz="2000"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副标题 59393"/>
          <p:cNvSpPr>
            <a:spLocks noGrp="1"/>
          </p:cNvSpPr>
          <p:nvPr>
            <p:ph type="subTitle" idx="1"/>
          </p:nvPr>
        </p:nvSpPr>
        <p:spPr>
          <a:xfrm>
            <a:off x="1295400" y="3505200"/>
            <a:ext cx="6400800" cy="685800"/>
          </a:xfrm>
        </p:spPr>
        <p:txBody>
          <a:bodyPr anchor="t"/>
          <a:lstStyle/>
          <a:p>
            <a:pPr defTabSz="914400">
              <a:buSzPct val="100000"/>
            </a:pPr>
            <a:r>
              <a:rPr lang="en-US" altLang="zh-CN" sz="1800" kern="1200" baseline="0">
                <a:latin typeface="Arial" panose="020B0604020202020204" pitchFamily="34" charset="0"/>
              </a:rPr>
              <a:t>  </a:t>
            </a:r>
            <a:endParaRPr lang="en-US" altLang="zh-CN" sz="1800" kern="1200" baseline="0">
              <a:latin typeface="Arial" panose="020B0604020202020204" pitchFamily="34" charset="0"/>
            </a:endParaRPr>
          </a:p>
        </p:txBody>
      </p:sp>
      <p:sp>
        <p:nvSpPr>
          <p:cNvPr id="59395" name="矩形 59394"/>
          <p:cNvSpPr/>
          <p:nvPr/>
        </p:nvSpPr>
        <p:spPr>
          <a:xfrm>
            <a:off x="2209800" y="2715895"/>
            <a:ext cx="4724400" cy="609600"/>
          </a:xfrm>
          <a:prstGeom prst="rect">
            <a:avLst/>
          </a:prstGeom>
        </p:spPr>
        <p:txBody>
          <a:bodyPr wrap="none" fromWordArt="1">
            <a:normAutofit fontScale="75000" lnSpcReduction="20000"/>
          </a:bodyPr>
          <a:lstStyle/>
          <a:p>
            <a:pPr algn="ctr"/>
            <a:endParaRPr lang="zh-CN" altLang="en-US" sz="5400">
              <a:latin typeface="Verdana" panose="020B0604030504040204" pitchFamily="34" charset="0"/>
              <a:ea typeface="Verdana" panose="020B0604030504040204" pitchFamily="34" charset="0"/>
            </a:endParaRPr>
          </a:p>
        </p:txBody>
      </p:sp>
      <p:sp>
        <p:nvSpPr>
          <p:cNvPr id="2" name="文本框 1"/>
          <p:cNvSpPr txBox="1"/>
          <p:nvPr/>
        </p:nvSpPr>
        <p:spPr>
          <a:xfrm>
            <a:off x="3962400" y="2630804"/>
            <a:ext cx="4047903" cy="1015663"/>
          </a:xfrm>
          <a:prstGeom prst="rect">
            <a:avLst/>
          </a:prstGeom>
          <a:noFill/>
        </p:spPr>
        <p:txBody>
          <a:bodyPr wrap="none" rtlCol="0">
            <a:spAutoFit/>
          </a:bodyPr>
          <a:lstStyle/>
          <a:p>
            <a:r>
              <a:rPr lang="zh-CN" altLang="en-US" sz="6000" b="1" dirty="0" smtClean="0"/>
              <a:t>敬请指正！</a:t>
            </a:r>
            <a:endParaRPr lang="zh-CN" altLang="en-US" sz="6000" b="1" dirty="0"/>
          </a:p>
        </p:txBody>
      </p:sp>
      <p:pic>
        <p:nvPicPr>
          <p:cNvPr id="3" name="图片 2" descr="576034537444844499"/>
          <p:cNvPicPr>
            <a:picLocks noChangeAspect="1"/>
          </p:cNvPicPr>
          <p:nvPr/>
        </p:nvPicPr>
        <p:blipFill>
          <a:blip r:embed="rId1"/>
          <a:stretch>
            <a:fillRect/>
          </a:stretch>
        </p:blipFill>
        <p:spPr>
          <a:xfrm>
            <a:off x="71120" y="41275"/>
            <a:ext cx="1545590" cy="144526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24000" y="685800"/>
            <a:ext cx="61722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en-US" altLang="zh-CN" sz="2400" b="1" dirty="0" smtClean="0"/>
              <a:t>                                   </a:t>
            </a:r>
            <a:r>
              <a:rPr lang="zh-CN" altLang="zh-CN" sz="2400" b="1" dirty="0" smtClean="0"/>
              <a:t>描</a:t>
            </a:r>
            <a:r>
              <a:rPr lang="zh-CN" altLang="zh-CN" sz="2400" b="1" dirty="0"/>
              <a:t>述性研究</a:t>
            </a:r>
            <a:endParaRPr lang="zh-CN" altLang="zh-CN" sz="2400" dirty="0"/>
          </a:p>
          <a:p>
            <a:pPr marL="0" indent="0">
              <a:buNone/>
            </a:pPr>
            <a:r>
              <a:rPr lang="en-US" altLang="zh-CN" sz="2400" dirty="0" smtClean="0"/>
              <a:t>        </a:t>
            </a:r>
            <a:r>
              <a:rPr lang="zh-CN" altLang="zh-CN" sz="2400" b="1" dirty="0" smtClean="0"/>
              <a:t>描</a:t>
            </a:r>
            <a:r>
              <a:rPr lang="zh-CN" altLang="zh-CN" sz="2400" b="1" dirty="0"/>
              <a:t>述性研究位于研究</a:t>
            </a:r>
            <a:r>
              <a:rPr lang="zh-CN" altLang="zh-CN" sz="2400" b="1" dirty="0">
                <a:solidFill>
                  <a:srgbClr val="FF0000"/>
                </a:solidFill>
              </a:rPr>
              <a:t>等级的最下端</a:t>
            </a:r>
            <a:r>
              <a:rPr lang="zh-CN" altLang="zh-CN" sz="2400" b="1" dirty="0"/>
              <a:t>，常常是发现一个医学新领域时首先的研究。</a:t>
            </a:r>
            <a:endParaRPr lang="zh-CN" altLang="zh-CN" sz="2400" b="1" dirty="0"/>
          </a:p>
          <a:p>
            <a:pPr marL="0" indent="0">
              <a:buNone/>
            </a:pPr>
            <a:r>
              <a:rPr lang="en-US" altLang="zh-CN" sz="2400" b="1" dirty="0" smtClean="0"/>
              <a:t>        </a:t>
            </a:r>
            <a:r>
              <a:rPr lang="zh-CN" altLang="zh-CN" sz="2400" b="1" dirty="0" smtClean="0"/>
              <a:t>描</a:t>
            </a:r>
            <a:r>
              <a:rPr lang="zh-CN" altLang="zh-CN" sz="2400" b="1" dirty="0"/>
              <a:t>述疾病和患者的特征，并产生关于疾病的假设。</a:t>
            </a:r>
            <a:endParaRPr lang="zh-CN" altLang="zh-CN" sz="2400" b="1" dirty="0"/>
          </a:p>
          <a:p>
            <a:pPr marL="0" indent="0">
              <a:buNone/>
            </a:pPr>
            <a:r>
              <a:rPr lang="en-US" altLang="zh-CN" sz="2400" b="1" dirty="0" smtClean="0"/>
              <a:t>        </a:t>
            </a:r>
            <a:r>
              <a:rPr lang="zh-CN" altLang="zh-CN" sz="2400" b="1" dirty="0" smtClean="0">
                <a:solidFill>
                  <a:srgbClr val="FF0000"/>
                </a:solidFill>
              </a:rPr>
              <a:t>描</a:t>
            </a:r>
            <a:r>
              <a:rPr lang="zh-CN" altLang="zh-CN" sz="2400" b="1" dirty="0">
                <a:solidFill>
                  <a:srgbClr val="FF0000"/>
                </a:solidFill>
              </a:rPr>
              <a:t>述性研究没有对照组</a:t>
            </a:r>
            <a:r>
              <a:rPr lang="zh-CN" altLang="zh-CN" sz="2400" b="1" dirty="0"/>
              <a:t>，不能用来评估</a:t>
            </a:r>
            <a:r>
              <a:rPr lang="zh-CN" altLang="zh-CN" sz="2400" b="1" dirty="0">
                <a:solidFill>
                  <a:srgbClr val="FF0000"/>
                </a:solidFill>
              </a:rPr>
              <a:t>因果关系</a:t>
            </a:r>
            <a:r>
              <a:rPr lang="zh-CN" altLang="zh-CN" sz="2400" b="1" dirty="0"/>
              <a:t>，只有对照研究（分析性和实验性研究）才能够评估可能的因果关系。</a:t>
            </a:r>
            <a:endParaRPr lang="zh-CN" altLang="zh-CN" sz="2400" b="1" dirty="0"/>
          </a:p>
          <a:p>
            <a:pPr marL="0" indent="0">
              <a:buNone/>
            </a:pPr>
            <a:endParaRPr lang="zh-CN" altLang="en-US" sz="2400" b="1" dirty="0">
              <a:latin typeface="宋体" panose="02010600030101010101" pitchFamily="2" charset="-122"/>
              <a:ea typeface="宋体" panose="02010600030101010101" pitchFamily="2" charset="-122"/>
              <a:sym typeface="+mn-ea"/>
            </a:endParaRPr>
          </a:p>
          <a:p>
            <a:pPr marL="0" indent="0">
              <a:lnSpc>
                <a:spcPct val="150000"/>
              </a:lnSpc>
              <a:buNone/>
            </a:pPr>
            <a:r>
              <a:rPr lang="zh-CN" altLang="en-US" sz="2400" b="1" dirty="0">
                <a:latin typeface="宋体" panose="02010600030101010101" pitchFamily="2" charset="-122"/>
                <a:ea typeface="宋体" panose="02010600030101010101" pitchFamily="2" charset="-122"/>
                <a:sym typeface="+mn-ea"/>
              </a:rPr>
              <a:t>   </a:t>
            </a: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24000" y="685800"/>
            <a:ext cx="61722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en-US" altLang="zh-CN" sz="2400" b="1" dirty="0" smtClean="0"/>
              <a:t>                        </a:t>
            </a:r>
            <a:r>
              <a:rPr lang="zh-CN" altLang="zh-CN" sz="2400" b="1" dirty="0" smtClean="0"/>
              <a:t>横</a:t>
            </a:r>
            <a:r>
              <a:rPr lang="zh-CN" altLang="zh-CN" sz="2400" b="1" dirty="0"/>
              <a:t>断面研</a:t>
            </a:r>
            <a:r>
              <a:rPr lang="zh-CN" altLang="zh-CN" sz="2400" b="1" dirty="0" smtClean="0"/>
              <a:t>究</a:t>
            </a:r>
            <a:r>
              <a:rPr lang="en-US" altLang="zh-CN" sz="2400" b="1" dirty="0" smtClean="0"/>
              <a:t>  </a:t>
            </a:r>
            <a:endParaRPr lang="zh-CN" altLang="zh-CN" sz="2400" dirty="0"/>
          </a:p>
          <a:p>
            <a:pPr marL="0" indent="0">
              <a:buNone/>
            </a:pPr>
            <a:r>
              <a:rPr lang="en-US" altLang="zh-CN" sz="2400" dirty="0" smtClean="0"/>
              <a:t>        </a:t>
            </a:r>
            <a:r>
              <a:rPr lang="zh-CN" altLang="zh-CN" sz="2400" b="1" dirty="0" smtClean="0"/>
              <a:t>又</a:t>
            </a:r>
            <a:r>
              <a:rPr lang="zh-CN" altLang="zh-CN" sz="2400" b="1" dirty="0"/>
              <a:t>称频率调查或</a:t>
            </a:r>
            <a:r>
              <a:rPr lang="zh-CN" altLang="zh-CN" sz="2400" b="1" dirty="0">
                <a:solidFill>
                  <a:srgbClr val="FF0000"/>
                </a:solidFill>
              </a:rPr>
              <a:t>现况研究</a:t>
            </a:r>
            <a:r>
              <a:rPr lang="zh-CN" altLang="zh-CN" sz="2400" b="1" dirty="0"/>
              <a:t>，用来检测特定时间</a:t>
            </a:r>
            <a:r>
              <a:rPr lang="zh-CN" altLang="zh-CN" sz="2400" b="1" dirty="0">
                <a:solidFill>
                  <a:srgbClr val="00B050"/>
                </a:solidFill>
              </a:rPr>
              <a:t>疾病</a:t>
            </a:r>
            <a:r>
              <a:rPr lang="zh-CN" altLang="zh-CN" sz="2400" b="1" dirty="0"/>
              <a:t>的存在与否和</a:t>
            </a:r>
            <a:r>
              <a:rPr lang="zh-CN" altLang="zh-CN" sz="2400" b="1" dirty="0">
                <a:solidFill>
                  <a:srgbClr val="00B050"/>
                </a:solidFill>
              </a:rPr>
              <a:t>一项暴露因素</a:t>
            </a:r>
            <a:r>
              <a:rPr lang="zh-CN" altLang="zh-CN" sz="2400" b="1" dirty="0"/>
              <a:t>的存在与否。</a:t>
            </a:r>
            <a:endParaRPr lang="zh-CN" altLang="zh-CN" sz="2400" b="1" dirty="0"/>
          </a:p>
          <a:p>
            <a:pPr marL="0" indent="0">
              <a:buNone/>
            </a:pPr>
            <a:r>
              <a:rPr lang="en-US" altLang="zh-CN" sz="2400" b="1" dirty="0" smtClean="0"/>
              <a:t>        </a:t>
            </a:r>
            <a:r>
              <a:rPr lang="zh-CN" altLang="zh-CN" sz="2400" b="1" dirty="0" smtClean="0"/>
              <a:t>因</a:t>
            </a:r>
            <a:r>
              <a:rPr lang="zh-CN" altLang="zh-CN" sz="2400" b="1" dirty="0"/>
              <a:t>为结局和暴露在同一时间被确定，但这两个的时间关系可能不清楚。</a:t>
            </a:r>
            <a:endParaRPr lang="zh-CN" altLang="zh-CN" sz="2400" b="1" dirty="0"/>
          </a:p>
          <a:p>
            <a:pPr marL="0" indent="0">
              <a:buNone/>
            </a:pPr>
            <a:r>
              <a:rPr lang="en-US" altLang="zh-CN" sz="2400" b="1" dirty="0" smtClean="0"/>
              <a:t>        </a:t>
            </a:r>
            <a:r>
              <a:rPr lang="zh-CN" altLang="zh-CN" sz="2400" b="1" dirty="0" smtClean="0"/>
              <a:t>例</a:t>
            </a:r>
            <a:r>
              <a:rPr lang="zh-CN" altLang="zh-CN" sz="2400" b="1" dirty="0"/>
              <a:t>如，有</a:t>
            </a:r>
            <a:r>
              <a:rPr lang="zh-CN" altLang="zh-CN" sz="2400" b="1" dirty="0">
                <a:solidFill>
                  <a:srgbClr val="FF0000"/>
                </a:solidFill>
              </a:rPr>
              <a:t>关节炎</a:t>
            </a:r>
            <a:r>
              <a:rPr lang="zh-CN" altLang="zh-CN" sz="2400" b="1" dirty="0"/>
              <a:t>的女性比没有关节炎的</a:t>
            </a:r>
            <a:r>
              <a:rPr lang="zh-CN" altLang="zh-CN" sz="2400" b="1" dirty="0">
                <a:solidFill>
                  <a:srgbClr val="FF0000"/>
                </a:solidFill>
              </a:rPr>
              <a:t>女性肥胖</a:t>
            </a:r>
            <a:r>
              <a:rPr lang="zh-CN" altLang="zh-CN" sz="2400" b="1" dirty="0"/>
              <a:t>更常见</a:t>
            </a:r>
            <a:r>
              <a:rPr lang="zh-CN" altLang="zh-CN" sz="2400" b="1" dirty="0" smtClean="0"/>
              <a:t>。是</a:t>
            </a:r>
            <a:r>
              <a:rPr lang="zh-CN" altLang="zh-CN" sz="2400" b="1" dirty="0"/>
              <a:t>增加的体重负担导致关节炎还是有关节炎的女性不得不减少活动然后出现肥胖？</a:t>
            </a:r>
            <a:endParaRPr lang="zh-CN" altLang="en-US" sz="2400" b="1" dirty="0">
              <a:latin typeface="宋体" panose="02010600030101010101" pitchFamily="2" charset="-122"/>
              <a:ea typeface="宋体" panose="02010600030101010101" pitchFamily="2" charset="-122"/>
              <a:sym typeface="+mn-ea"/>
            </a:endParaRPr>
          </a:p>
          <a:p>
            <a:pPr marL="0" indent="0">
              <a:lnSpc>
                <a:spcPct val="150000"/>
              </a:lnSpc>
              <a:buNone/>
            </a:pPr>
            <a:r>
              <a:rPr lang="zh-CN" altLang="en-US" sz="2400" b="1" dirty="0">
                <a:latin typeface="宋体" panose="02010600030101010101" pitchFamily="2" charset="-122"/>
                <a:ea typeface="宋体" panose="02010600030101010101" pitchFamily="2" charset="-122"/>
                <a:sym typeface="+mn-ea"/>
              </a:rPr>
              <a:t>   </a:t>
            </a:r>
            <a:endParaRPr lang="zh-CN" altLang="en-US" sz="2000"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endParaRPr lang="zh-CN" altLang="en-US" b="1" dirty="0">
              <a:ea typeface="宋体" panose="02010600030101010101" pitchFamily="2" charset="-122"/>
            </a:endParaRPr>
          </a:p>
          <a:p>
            <a:pPr marL="0" indent="0">
              <a:buNone/>
            </a:pPr>
            <a:r>
              <a:rPr lang="en-US" altLang="zh-CN" b="1" dirty="0"/>
              <a:t>    </a:t>
            </a:r>
            <a:r>
              <a:rPr lang="zh-CN" altLang="en-US" sz="2400" b="1" dirty="0">
                <a:ea typeface="宋体" panose="02010600030101010101" pitchFamily="2" charset="-122"/>
              </a:rPr>
              <a:t>     </a:t>
            </a:r>
            <a:endParaRPr lang="en-US" altLang="zh-CN" sz="2000" dirty="0">
              <a:solidFill>
                <a:schemeClr val="tx2"/>
              </a:solidFill>
            </a:endParaRPr>
          </a:p>
          <a:p>
            <a:pPr>
              <a:buNone/>
            </a:pPr>
            <a:endParaRPr lang="en-US" altLang="zh-CN" sz="1200" dirty="0">
              <a:solidFill>
                <a:schemeClr val="tx2"/>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24000" y="685800"/>
            <a:ext cx="60960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a:t>
            </a:r>
            <a:r>
              <a:rPr lang="zh-CN" altLang="en-US" sz="3200" dirty="0">
                <a:solidFill>
                  <a:srgbClr val="FF0000"/>
                </a:solidFill>
                <a:latin typeface="黑体" panose="02010609060101010101" charset="-122"/>
                <a:ea typeface="黑体" panose="02010609060101010101" charset="-122"/>
                <a:sym typeface="+mn-ea"/>
              </a:rPr>
              <a:t>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endParaRPr lang="zh-CN" altLang="en-US" sz="2400" b="1">
              <a:latin typeface="宋体" panose="02010600030101010101" pitchFamily="2" charset="-122"/>
              <a:ea typeface="宋体" panose="02010600030101010101" pitchFamily="2" charset="-122"/>
              <a:sym typeface="+mn-ea"/>
            </a:endParaRPr>
          </a:p>
          <a:p>
            <a:pPr marL="0" indent="0">
              <a:lnSpc>
                <a:spcPct val="150000"/>
              </a:lnSpc>
              <a:buNone/>
            </a:pPr>
            <a:r>
              <a:rPr lang="zh-CN" altLang="en-US" sz="2400" b="1">
                <a:latin typeface="宋体" panose="02010600030101010101" pitchFamily="2" charset="-122"/>
                <a:ea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sym typeface="+mn-ea"/>
              </a:rPr>
              <a:t>  </a:t>
            </a:r>
            <a:endParaRPr lang="zh-CN" altLang="en-US" sz="2000" b="1">
              <a:ea typeface="宋体" panose="02010600030101010101" pitchFamily="2" charset="-122"/>
            </a:endParaRPr>
          </a:p>
          <a:p>
            <a:pPr marL="0" indent="0">
              <a:buNone/>
            </a:pPr>
            <a:endParaRPr lang="zh-CN" altLang="en-US" b="1">
              <a:ea typeface="宋体" panose="02010600030101010101" pitchFamily="2" charset="-122"/>
            </a:endParaRPr>
          </a:p>
          <a:p>
            <a:pPr marL="0" indent="0">
              <a:buNone/>
            </a:pPr>
            <a:endParaRPr lang="zh-CN" altLang="en-US" b="1">
              <a:ea typeface="宋体" panose="02010600030101010101" pitchFamily="2" charset="-122"/>
            </a:endParaRPr>
          </a:p>
          <a:p>
            <a:pPr marL="0" indent="0">
              <a:buNone/>
            </a:pPr>
            <a:r>
              <a:rPr lang="en-US" altLang="zh-CN" b="1"/>
              <a:t>    </a:t>
            </a:r>
            <a:r>
              <a:rPr lang="zh-CN" altLang="en-US" sz="2400" b="1">
                <a:ea typeface="宋体" panose="02010600030101010101" pitchFamily="2" charset="-122"/>
              </a:rPr>
              <a:t>     </a:t>
            </a:r>
            <a:endParaRPr lang="en-US" altLang="zh-CN" sz="2000">
              <a:solidFill>
                <a:schemeClr val="tx2"/>
              </a:solidFill>
            </a:endParaRPr>
          </a:p>
          <a:p>
            <a:pPr>
              <a:buNone/>
            </a:pPr>
            <a:endParaRPr lang="en-US" altLang="zh-CN" sz="1200">
              <a:solidFill>
                <a:schemeClr val="tx2"/>
              </a:solidFill>
            </a:endParaRPr>
          </a:p>
        </p:txBody>
      </p:sp>
      <p:sp>
        <p:nvSpPr>
          <p:cNvPr id="2" name="矩形 1"/>
          <p:cNvSpPr/>
          <p:nvPr/>
        </p:nvSpPr>
        <p:spPr>
          <a:xfrm>
            <a:off x="1066800" y="1371600"/>
            <a:ext cx="7467600" cy="3323987"/>
          </a:xfrm>
          <a:prstGeom prst="rect">
            <a:avLst/>
          </a:prstGeom>
        </p:spPr>
        <p:txBody>
          <a:bodyPr wrap="square">
            <a:spAutoFit/>
          </a:bodyPr>
          <a:lstStyle/>
          <a:p>
            <a:pPr>
              <a:lnSpc>
                <a:spcPct val="150000"/>
              </a:lnSpc>
            </a:pPr>
            <a:r>
              <a:rPr lang="en-US" altLang="zh-CN" sz="2000" b="1" dirty="0" smtClean="0"/>
              <a:t>                           </a:t>
            </a:r>
            <a:r>
              <a:rPr lang="zh-CN" altLang="zh-CN" sz="2000" b="1" dirty="0" smtClean="0"/>
              <a:t>队</a:t>
            </a:r>
            <a:r>
              <a:rPr lang="zh-CN" altLang="zh-CN" sz="2000" b="1" dirty="0"/>
              <a:t>列研究</a:t>
            </a:r>
            <a:r>
              <a:rPr lang="en-US" altLang="zh-CN" sz="2000" b="1" dirty="0"/>
              <a:t>:</a:t>
            </a:r>
            <a:r>
              <a:rPr lang="zh-CN" altLang="zh-CN" sz="2000" b="1" dirty="0"/>
              <a:t>从暴露到结局</a:t>
            </a:r>
            <a:endParaRPr lang="zh-CN" altLang="zh-CN" sz="2000" b="1" dirty="0"/>
          </a:p>
          <a:p>
            <a:pPr>
              <a:lnSpc>
                <a:spcPct val="150000"/>
              </a:lnSpc>
            </a:pPr>
            <a:r>
              <a:rPr lang="zh-CN" altLang="zh-CN" sz="2000" b="1" dirty="0"/>
              <a:t>队列研究的优缺点</a:t>
            </a:r>
            <a:r>
              <a:rPr lang="en-US" altLang="zh-CN" sz="2000" b="1" dirty="0"/>
              <a:t>:</a:t>
            </a:r>
            <a:endParaRPr lang="zh-CN" altLang="zh-CN" sz="2000" b="1" dirty="0"/>
          </a:p>
          <a:p>
            <a:pPr>
              <a:lnSpc>
                <a:spcPct val="150000"/>
              </a:lnSpc>
            </a:pPr>
            <a:r>
              <a:rPr lang="en-US" altLang="zh-CN" sz="2000" b="1" dirty="0" smtClean="0"/>
              <a:t>        </a:t>
            </a:r>
            <a:r>
              <a:rPr lang="zh-CN" altLang="zh-CN" sz="2000" b="1" dirty="0" smtClean="0"/>
              <a:t>因</a:t>
            </a:r>
            <a:r>
              <a:rPr lang="zh-CN" altLang="zh-CN" sz="2000" b="1" dirty="0"/>
              <a:t>为暴露因素一开始就确定，就不必像病例</a:t>
            </a:r>
            <a:r>
              <a:rPr lang="en-US" altLang="zh-CN" sz="2000" b="1" dirty="0"/>
              <a:t>-</a:t>
            </a:r>
            <a:r>
              <a:rPr lang="zh-CN" altLang="zh-CN" sz="2000" b="1" dirty="0"/>
              <a:t>对照研究中的那样考虑回忆偏倚。</a:t>
            </a:r>
            <a:endParaRPr lang="zh-CN" altLang="zh-CN" sz="2000" b="1" dirty="0"/>
          </a:p>
          <a:p>
            <a:pPr>
              <a:lnSpc>
                <a:spcPct val="150000"/>
              </a:lnSpc>
            </a:pPr>
            <a:r>
              <a:rPr lang="en-US" altLang="zh-CN" sz="2000" b="1" dirty="0" smtClean="0"/>
              <a:t>        </a:t>
            </a:r>
            <a:r>
              <a:rPr lang="zh-CN" altLang="zh-CN" sz="2000" b="1" dirty="0" smtClean="0"/>
              <a:t>队</a:t>
            </a:r>
            <a:r>
              <a:rPr lang="zh-CN" altLang="zh-CN" sz="2000" b="1" dirty="0"/>
              <a:t>列研究可以计算</a:t>
            </a:r>
            <a:r>
              <a:rPr lang="zh-CN" altLang="zh-CN" sz="2000" b="1" dirty="0">
                <a:solidFill>
                  <a:srgbClr val="FF0000"/>
                </a:solidFill>
              </a:rPr>
              <a:t>真正的发病率</a:t>
            </a:r>
            <a:r>
              <a:rPr lang="zh-CN" altLang="zh-CN" sz="2000" b="1" dirty="0"/>
              <a:t>，相对危险度和归因危险度。</a:t>
            </a:r>
            <a:endParaRPr lang="zh-CN" altLang="zh-CN" sz="2000" b="1" dirty="0"/>
          </a:p>
          <a:p>
            <a:pPr>
              <a:lnSpc>
                <a:spcPct val="150000"/>
              </a:lnSpc>
            </a:pPr>
            <a:r>
              <a:rPr lang="zh-CN" altLang="zh-CN" sz="2000" b="1" dirty="0"/>
              <a:t>但对于罕见事件或需要很多年才发病的疾病，这种类型的研究需要很长的时间才有结果，因此</a:t>
            </a:r>
            <a:r>
              <a:rPr lang="zh-CN" altLang="zh-CN" sz="2000" b="1" dirty="0">
                <a:solidFill>
                  <a:srgbClr val="FF0000"/>
                </a:solidFill>
              </a:rPr>
              <a:t>费用非常高</a:t>
            </a:r>
            <a:r>
              <a:rPr lang="zh-CN" altLang="zh-CN" sz="2000" b="1" dirty="0"/>
              <a:t>。</a:t>
            </a:r>
            <a:endParaRPr lang="zh-CN" altLang="en-US" sz="20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524000" y="685800"/>
            <a:ext cx="59436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a:t>
            </a:r>
            <a:r>
              <a:rPr lang="zh-CN" altLang="en-US" sz="3200" dirty="0">
                <a:solidFill>
                  <a:srgbClr val="FF0000"/>
                </a:solidFill>
                <a:latin typeface="黑体" panose="02010609060101010101" charset="-122"/>
                <a:ea typeface="黑体" panose="02010609060101010101" charset="-122"/>
                <a:sym typeface="+mn-ea"/>
              </a:rPr>
              <a:t>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676400"/>
            <a:ext cx="8153400" cy="4276090"/>
          </a:xfrm>
        </p:spPr>
        <p:txBody>
          <a:bodyPr/>
          <a:lstStyle/>
          <a:p>
            <a:pPr marL="0" indent="0">
              <a:buNone/>
            </a:pPr>
            <a:r>
              <a:rPr lang="en-US" altLang="zh-CN" sz="2400" b="1" dirty="0" smtClean="0"/>
              <a:t>                       </a:t>
            </a:r>
            <a:r>
              <a:rPr lang="zh-CN" altLang="zh-CN" sz="2400" b="1" dirty="0" smtClean="0"/>
              <a:t>病</a:t>
            </a:r>
            <a:r>
              <a:rPr lang="zh-CN" altLang="zh-CN" sz="2400" b="1" dirty="0"/>
              <a:t>例</a:t>
            </a:r>
            <a:r>
              <a:rPr lang="en-US" altLang="zh-CN" sz="2400" b="1" dirty="0"/>
              <a:t>-</a:t>
            </a:r>
            <a:r>
              <a:rPr lang="zh-CN" altLang="zh-CN" sz="2400" b="1" dirty="0"/>
              <a:t>对照研究</a:t>
            </a:r>
            <a:r>
              <a:rPr lang="en-US" altLang="zh-CN" sz="2400" b="1" dirty="0"/>
              <a:t>:</a:t>
            </a:r>
            <a:r>
              <a:rPr lang="zh-CN" altLang="zh-CN" sz="2400" b="1" dirty="0"/>
              <a:t>从结局到暴露</a:t>
            </a:r>
            <a:endParaRPr lang="zh-CN" altLang="zh-CN" sz="2400" dirty="0"/>
          </a:p>
          <a:p>
            <a:pPr marL="0" indent="0">
              <a:buNone/>
            </a:pPr>
            <a:r>
              <a:rPr lang="en-US" altLang="zh-CN" sz="2400" dirty="0" smtClean="0"/>
              <a:t>        </a:t>
            </a:r>
            <a:r>
              <a:rPr lang="zh-CN" altLang="zh-CN" sz="2400" b="1" dirty="0" smtClean="0"/>
              <a:t>病</a:t>
            </a:r>
            <a:r>
              <a:rPr lang="zh-CN" altLang="zh-CN" sz="2400" b="1" dirty="0"/>
              <a:t>例－对照研究是追溯性研究。</a:t>
            </a:r>
            <a:endParaRPr lang="zh-CN" altLang="zh-CN" sz="2400" b="1" dirty="0"/>
          </a:p>
          <a:p>
            <a:pPr marL="0" indent="0">
              <a:buNone/>
            </a:pPr>
            <a:r>
              <a:rPr lang="en-US" altLang="zh-CN" sz="2400" b="1" dirty="0" smtClean="0"/>
              <a:t>        </a:t>
            </a:r>
            <a:r>
              <a:rPr lang="zh-CN" altLang="zh-CN" sz="2400" b="1" dirty="0" smtClean="0"/>
              <a:t>研</a:t>
            </a:r>
            <a:r>
              <a:rPr lang="zh-CN" altLang="zh-CN" sz="2400" b="1" dirty="0"/>
              <a:t>究者定义一组有一种结局（如卵巢癌）的人群和一组没有该结局的人群（对照），然后通过调查表、面谈或者其他方式确定两组人群某一危险因素的暴露情况（如口服避孕药、促排卵药）。如果暴露在病历中的发生高于对照组，暴露因素与该结局的危险上升有关。</a:t>
            </a:r>
            <a:endParaRPr lang="zh-CN" altLang="zh-CN" sz="2400" b="1" dirty="0"/>
          </a:p>
          <a:p>
            <a:pPr marL="0" indent="0">
              <a:buNone/>
            </a:pPr>
            <a:r>
              <a:rPr lang="en-US" altLang="zh-CN" sz="2400" b="1" dirty="0" smtClean="0"/>
              <a:t>        </a:t>
            </a:r>
            <a:r>
              <a:rPr lang="zh-CN" altLang="zh-CN" sz="2400" b="1" dirty="0" smtClean="0"/>
              <a:t>病</a:t>
            </a:r>
            <a:r>
              <a:rPr lang="zh-CN" altLang="zh-CN" sz="2400" b="1" dirty="0"/>
              <a:t>例－对照研究对罕见的或需长时间发生的结果</a:t>
            </a:r>
            <a:r>
              <a:rPr lang="zh-CN" altLang="zh-CN" sz="2400" b="1" dirty="0">
                <a:solidFill>
                  <a:srgbClr val="FF0000"/>
                </a:solidFill>
              </a:rPr>
              <a:t>特别有</a:t>
            </a:r>
            <a:r>
              <a:rPr lang="zh-CN" altLang="zh-CN" sz="2400" b="1" dirty="0" smtClean="0">
                <a:solidFill>
                  <a:srgbClr val="FF0000"/>
                </a:solidFill>
              </a:rPr>
              <a:t>用</a:t>
            </a:r>
            <a:r>
              <a:rPr lang="zh-CN" altLang="en-US" sz="2400" b="1" dirty="0" smtClean="0">
                <a:solidFill>
                  <a:srgbClr val="FF0000"/>
                </a:solidFill>
              </a:rPr>
              <a:t>。</a:t>
            </a:r>
            <a:endParaRPr lang="en-US" altLang="zh-CN" sz="2400" b="1" dirty="0" smtClean="0">
              <a:solidFill>
                <a:srgbClr val="FF0000"/>
              </a:solidFill>
            </a:endParaRPr>
          </a:p>
          <a:p>
            <a:pPr marL="0" indent="0">
              <a:buNone/>
            </a:pPr>
            <a:r>
              <a:rPr lang="en-US" altLang="zh-CN" sz="2400" b="1" dirty="0">
                <a:solidFill>
                  <a:srgbClr val="FF0000"/>
                </a:solidFill>
              </a:rPr>
              <a:t> </a:t>
            </a:r>
            <a:r>
              <a:rPr lang="en-US" altLang="zh-CN" sz="2400" b="1" dirty="0" smtClean="0">
                <a:solidFill>
                  <a:srgbClr val="FF0000"/>
                </a:solidFill>
              </a:rPr>
              <a:t>       </a:t>
            </a:r>
            <a:r>
              <a:rPr lang="zh-CN" altLang="en-US" sz="1800" b="1" dirty="0" smtClean="0">
                <a:solidFill>
                  <a:srgbClr val="0070C0"/>
                </a:solidFill>
              </a:rPr>
              <a:t>举例：乙烯雌酚：年龄、性别、出生医院等，除了结局不同，</a:t>
            </a:r>
            <a:r>
              <a:rPr lang="zh-CN" altLang="zh-CN" sz="1800" b="1" dirty="0">
                <a:solidFill>
                  <a:srgbClr val="0070C0"/>
                </a:solidFill>
              </a:rPr>
              <a:t>其他所有重要的方面都与病例相似</a:t>
            </a:r>
            <a:r>
              <a:rPr lang="zh-CN" altLang="zh-CN" sz="1800" b="1" dirty="0" smtClean="0">
                <a:solidFill>
                  <a:srgbClr val="0070C0"/>
                </a:solidFill>
              </a:rPr>
              <a:t>。</a:t>
            </a:r>
            <a:r>
              <a:rPr lang="en-US" altLang="zh-CN" sz="1800" b="1" dirty="0" smtClean="0">
                <a:solidFill>
                  <a:srgbClr val="0070C0"/>
                </a:solidFill>
              </a:rPr>
              <a:t>1:4</a:t>
            </a:r>
            <a:r>
              <a:rPr lang="zh-CN" altLang="en-US" sz="1800" b="1" dirty="0" smtClean="0">
                <a:solidFill>
                  <a:srgbClr val="0070C0"/>
                </a:solidFill>
              </a:rPr>
              <a:t>对照，结论与母亲怀孕时用乙烯雌酚有关。</a:t>
            </a:r>
            <a:endParaRPr lang="en-US" altLang="zh-CN" sz="1800" b="1" dirty="0">
              <a:solidFill>
                <a:srgbClr val="0070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41985"/>
          <p:cNvSpPr>
            <a:spLocks noGrp="1"/>
          </p:cNvSpPr>
          <p:nvPr>
            <p:ph type="title"/>
          </p:nvPr>
        </p:nvSpPr>
        <p:spPr>
          <a:xfrm>
            <a:off x="1371600" y="685800"/>
            <a:ext cx="5943600" cy="563880"/>
          </a:xfrm>
        </p:spPr>
        <p:txBody>
          <a:bodyPr anchor="ctr"/>
          <a:lstStyle/>
          <a:p>
            <a:r>
              <a:rPr lang="zh-CN" altLang="zh-CN" sz="3200" dirty="0">
                <a:solidFill>
                  <a:srgbClr val="FF0000"/>
                </a:solidFill>
                <a:latin typeface="黑体" panose="02010609060101010101" charset="-122"/>
                <a:ea typeface="黑体" panose="02010609060101010101" charset="-122"/>
                <a:sym typeface="+mn-ea"/>
              </a:rPr>
              <a:t>一</a:t>
            </a:r>
            <a:r>
              <a:rPr lang="zh-CN" altLang="zh-CN" sz="3200" dirty="0" smtClean="0">
                <a:solidFill>
                  <a:srgbClr val="FF0000"/>
                </a:solidFill>
                <a:latin typeface="黑体" panose="02010609060101010101" charset="-122"/>
                <a:ea typeface="黑体" panose="02010609060101010101" charset="-122"/>
                <a:sym typeface="+mn-ea"/>
              </a:rPr>
              <a:t>、</a:t>
            </a:r>
            <a:r>
              <a:rPr lang="zh-CN" altLang="en-US" sz="3200" dirty="0" smtClean="0">
                <a:solidFill>
                  <a:srgbClr val="FF0000"/>
                </a:solidFill>
                <a:latin typeface="黑体" panose="02010609060101010101" charset="-122"/>
                <a:ea typeface="黑体" panose="02010609060101010101" charset="-122"/>
                <a:sym typeface="+mn-ea"/>
              </a:rPr>
              <a:t>概</a:t>
            </a:r>
            <a:r>
              <a:rPr lang="zh-CN" altLang="en-US" sz="3200" dirty="0">
                <a:solidFill>
                  <a:srgbClr val="FF0000"/>
                </a:solidFill>
                <a:latin typeface="黑体" panose="02010609060101010101" charset="-122"/>
                <a:ea typeface="黑体" panose="02010609060101010101" charset="-122"/>
                <a:sym typeface="+mn-ea"/>
              </a:rPr>
              <a:t>念</a:t>
            </a:r>
            <a:endParaRPr lang="zh-CN" altLang="zh-CN" sz="3200" dirty="0">
              <a:solidFill>
                <a:srgbClr val="FF0000"/>
              </a:solidFill>
              <a:latin typeface="黑体" panose="02010609060101010101" charset="-122"/>
              <a:ea typeface="黑体" panose="02010609060101010101" charset="-122"/>
              <a:sym typeface="+mn-ea"/>
            </a:endParaRPr>
          </a:p>
        </p:txBody>
      </p:sp>
      <p:sp>
        <p:nvSpPr>
          <p:cNvPr id="41987" name="文本占位符 41986"/>
          <p:cNvSpPr>
            <a:spLocks noGrp="1"/>
          </p:cNvSpPr>
          <p:nvPr>
            <p:ph type="body" idx="1"/>
          </p:nvPr>
        </p:nvSpPr>
        <p:spPr>
          <a:xfrm>
            <a:off x="457200" y="1828800"/>
            <a:ext cx="8153400" cy="4276090"/>
          </a:xfrm>
        </p:spPr>
        <p:txBody>
          <a:bodyPr/>
          <a:lstStyle/>
          <a:p>
            <a:pPr marL="0" indent="0">
              <a:buNone/>
            </a:pPr>
            <a:r>
              <a:rPr lang="en-US" altLang="zh-CN" sz="2400" b="1" dirty="0" smtClean="0"/>
              <a:t>                                 </a:t>
            </a:r>
            <a:r>
              <a:rPr lang="zh-CN" altLang="zh-CN" sz="2400" b="1" dirty="0" smtClean="0"/>
              <a:t>非</a:t>
            </a:r>
            <a:r>
              <a:rPr lang="zh-CN" altLang="zh-CN" sz="2400" b="1" dirty="0"/>
              <a:t>随机试验</a:t>
            </a:r>
            <a:endParaRPr lang="zh-CN" altLang="zh-CN" sz="2400" dirty="0"/>
          </a:p>
          <a:p>
            <a:pPr marL="0" indent="0">
              <a:buNone/>
            </a:pPr>
            <a:r>
              <a:rPr lang="en-US" altLang="zh-CN" sz="2400" dirty="0" smtClean="0"/>
              <a:t>        </a:t>
            </a:r>
            <a:r>
              <a:rPr lang="zh-CN" altLang="zh-CN" sz="2400" b="1" dirty="0" smtClean="0"/>
              <a:t>非</a:t>
            </a:r>
            <a:r>
              <a:rPr lang="zh-CN" altLang="zh-CN" sz="2400" b="1" dirty="0"/>
              <a:t>随机试</a:t>
            </a:r>
            <a:r>
              <a:rPr lang="zh-CN" altLang="zh-CN" sz="2400" b="1" dirty="0" smtClean="0"/>
              <a:t>验虽</a:t>
            </a:r>
            <a:r>
              <a:rPr lang="zh-CN" altLang="zh-CN" sz="2400" b="1" dirty="0"/>
              <a:t>然不如随机试验的科学强度，但高于其他分析性研究。</a:t>
            </a:r>
            <a:endParaRPr lang="zh-CN" altLang="zh-CN" sz="2400" b="1" dirty="0"/>
          </a:p>
          <a:p>
            <a:pPr marL="0" indent="0">
              <a:buNone/>
            </a:pPr>
            <a:r>
              <a:rPr lang="en-US" altLang="zh-CN" sz="2400" b="1" dirty="0" smtClean="0"/>
              <a:t>        </a:t>
            </a:r>
            <a:r>
              <a:rPr lang="zh-CN" altLang="zh-CN" sz="2400" b="1" dirty="0" smtClean="0"/>
              <a:t>在</a:t>
            </a:r>
            <a:r>
              <a:rPr lang="zh-CN" altLang="zh-CN" sz="2400" b="1" dirty="0"/>
              <a:t>研究者将参加者分配到各治疗组后，非随机试验的实施与分析类似于队列研究，暴露和未暴露的人随访一段时间已确定结局的发生频率。</a:t>
            </a:r>
            <a:endParaRPr lang="zh-CN" altLang="zh-CN" sz="2400" b="1" dirty="0"/>
          </a:p>
          <a:p>
            <a:pPr marL="0" indent="0">
              <a:buNone/>
            </a:pPr>
            <a:r>
              <a:rPr lang="en-US" altLang="zh-CN" sz="2400" b="1" dirty="0" smtClean="0"/>
              <a:t>        </a:t>
            </a:r>
            <a:endParaRPr lang="en-US" altLang="zh-CN" sz="2400" b="1" dirty="0" smtClean="0"/>
          </a:p>
          <a:p>
            <a:pPr marL="0" indent="0">
              <a:buNone/>
            </a:pPr>
            <a:r>
              <a:rPr lang="en-US" altLang="zh-CN" sz="2400" b="1" dirty="0"/>
              <a:t> </a:t>
            </a:r>
            <a:r>
              <a:rPr lang="en-US" altLang="zh-CN" sz="2400" b="1" dirty="0" smtClean="0"/>
              <a:t>       </a:t>
            </a:r>
            <a:r>
              <a:rPr lang="zh-CN" altLang="zh-CN" sz="2400" b="1" dirty="0" smtClean="0">
                <a:solidFill>
                  <a:srgbClr val="FF0000"/>
                </a:solidFill>
              </a:rPr>
              <a:t>可</a:t>
            </a:r>
            <a:r>
              <a:rPr lang="zh-CN" altLang="zh-CN" sz="2400" b="1" dirty="0">
                <a:solidFill>
                  <a:srgbClr val="FF0000"/>
                </a:solidFill>
              </a:rPr>
              <a:t>能存在选择偏倚</a:t>
            </a:r>
            <a:r>
              <a:rPr lang="zh-CN" altLang="zh-CN" sz="2400" b="1" dirty="0"/>
              <a:t>。</a:t>
            </a:r>
            <a:endParaRPr lang="en-US" altLang="zh-CN" sz="1200" b="1" dirty="0">
              <a:solidFill>
                <a:schemeClr val="tx2"/>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a:themeElements>
    <a:clrScheme name="">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1F2"/>
      </a:accent5>
      <a:accent6>
        <a:srgbClr val="9F9F9F"/>
      </a:accent6>
      <a:hlink>
        <a:srgbClr val="7DA0D3"/>
      </a:hlink>
      <a:folHlink>
        <a:srgbClr val="B2E385"/>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1F2"/>
        </a:accent5>
        <a:accent6>
          <a:srgbClr val="9F9F9F"/>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5C5ED"/>
        </a:accent5>
        <a:accent6>
          <a:srgbClr val="E58970"/>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9945E"/>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6335</Words>
  <Application>WPS 演示</Application>
  <PresentationFormat>全屏显示(4:3)</PresentationFormat>
  <Paragraphs>537</Paragraphs>
  <Slides>45</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57" baseType="lpstr">
      <vt:lpstr>Arial</vt:lpstr>
      <vt:lpstr>宋体</vt:lpstr>
      <vt:lpstr>Wingdings</vt:lpstr>
      <vt:lpstr>黑体</vt:lpstr>
      <vt:lpstr>微软雅黑</vt:lpstr>
      <vt:lpstr>Arial Unicode MS</vt:lpstr>
      <vt:lpstr>Calibri</vt:lpstr>
      <vt:lpstr>Calibri</vt:lpstr>
      <vt:lpstr>Times New Roman</vt:lpstr>
      <vt:lpstr>Verdana</vt:lpstr>
      <vt:lpstr/>
      <vt:lpstr>Photoshop.Image.6</vt:lpstr>
      <vt:lpstr> 临床试验方案的设计</vt:lpstr>
      <vt:lpstr>内容</vt:lpstr>
      <vt:lpstr>一、概念</vt:lpstr>
      <vt:lpstr>一、概念</vt:lpstr>
      <vt:lpstr>一、概念</vt:lpstr>
      <vt:lpstr>一、概念</vt:lpstr>
      <vt:lpstr>一、概念</vt:lpstr>
      <vt:lpstr>一、概念</vt:lpstr>
      <vt:lpstr>一、概念</vt:lpstr>
      <vt:lpstr>一、概念</vt:lpstr>
      <vt:lpstr>一、概念</vt:lpstr>
      <vt:lpstr>一、概念</vt:lpstr>
      <vt:lpstr>一、概念</vt:lpstr>
      <vt:lpstr>二、设计</vt:lpstr>
      <vt:lpstr>二、设计</vt:lpstr>
      <vt:lpstr>三、举例</vt:lpstr>
      <vt:lpstr>二、设计</vt:lpstr>
      <vt:lpstr>二、设计</vt:lpstr>
      <vt:lpstr>二、设计</vt:lpstr>
      <vt:lpstr>一、设计</vt:lpstr>
      <vt:lpstr>一、设计</vt:lpstr>
      <vt:lpstr>一、设计</vt:lpstr>
      <vt:lpstr>一、设计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二、设计</vt:lpstr>
      <vt:lpstr>     三、临床试验的质量控制</vt:lpstr>
      <vt:lpstr>四、“用途”</vt:lpstr>
      <vt:lpstr>四、“用途”</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dc:creator>
  <cp:lastModifiedBy>lenovo</cp:lastModifiedBy>
  <cp:revision>283</cp:revision>
  <dcterms:created xsi:type="dcterms:W3CDTF">2004-07-21T02:43:00Z</dcterms:created>
  <dcterms:modified xsi:type="dcterms:W3CDTF">2018-12-28T08:51:07Z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y fmtid="{D5CDD505-2E9C-101B-9397-08002B2CF9AE}" pid="3" name="KSORubyTemplateID">
    <vt:lpwstr>13</vt:lpwstr>
  </property>
</Properties>
</file>