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1" r:id="rId2"/>
  </p:sldMasterIdLst>
  <p:sldIdLst>
    <p:sldId id="256" r:id="rId3"/>
    <p:sldId id="257" r:id="rId4"/>
    <p:sldId id="262" r:id="rId5"/>
    <p:sldId id="258" r:id="rId6"/>
    <p:sldId id="263" r:id="rId7"/>
    <p:sldId id="264" r:id="rId8"/>
    <p:sldId id="265" r:id="rId9"/>
    <p:sldId id="266" r:id="rId10"/>
    <p:sldId id="267" r:id="rId11"/>
    <p:sldId id="268" r:id="rId12"/>
    <p:sldId id="259" r:id="rId13"/>
    <p:sldId id="269" r:id="rId14"/>
    <p:sldId id="270" r:id="rId15"/>
    <p:sldId id="260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5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32269C-2078-4F1A-8840-02223C71487D}" type="datetime1">
              <a:rPr lang="zh-CN" altLang="en-US"/>
              <a:pPr/>
              <a:t>2019/1/7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D0633E-146B-400F-9576-61DB4154881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32269C-2078-4F1A-8840-02223C71487D}" type="datetime1">
              <a:rPr lang="zh-CN" altLang="en-US"/>
              <a:pPr/>
              <a:t>2019/1/7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9CB9E-10B7-4538-851C-643FA5CA6C0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32269C-2078-4F1A-8840-02223C71487D}" type="datetime1">
              <a:rPr lang="zh-CN" altLang="en-US"/>
              <a:pPr/>
              <a:t>2019/1/7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D16E03-C75B-42B3-898D-4A2C22DEBD4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9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197100" y="3717925"/>
            <a:ext cx="6405563" cy="1108075"/>
          </a:xfrm>
        </p:spPr>
        <p:txBody>
          <a:bodyPr/>
          <a:lstStyle>
            <a:lvl1pPr algn="r">
              <a:defRPr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197100" y="4940300"/>
            <a:ext cx="6400800" cy="720725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EEC91AC-13DC-4380-A3BF-6AA1A3480DE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E32B44-A169-4C69-A7CC-584675EF4109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063ED6-00DB-4468-B416-F39778C0081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C73A08-29C7-40C2-82E1-CA34382541A7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9D99B0-1C4D-4FC7-AFE8-C11FBFC148A2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A27476-F3AB-4F24-94B4-5F9F7A041FD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28B69-173D-4419-867B-FF402C074F2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EA0ED0-1CA2-4362-AA0F-2F65BB15EB76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32269C-2078-4F1A-8840-02223C71487D}" type="datetime1">
              <a:rPr lang="zh-CN" altLang="en-US"/>
              <a:pPr/>
              <a:t>2019/1/7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8B77F4-B784-451D-8FBD-B4B8C0D5EFA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738DCA-F8B0-429A-AA41-E8353B4924D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3D13F-0CCB-4263-973D-4D5062D33D7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913BE2-8EAE-459A-9C98-FC955C4D4637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0211200-09EC-4036-B991-448A97BFBDA5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32269C-2078-4F1A-8840-02223C71487D}" type="datetime1">
              <a:rPr lang="zh-CN" altLang="en-US"/>
              <a:pPr/>
              <a:t>2019/1/7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770767-6F85-4753-A6B7-4B599CAB297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32269C-2078-4F1A-8840-02223C71487D}" type="datetime1">
              <a:rPr lang="zh-CN" altLang="en-US"/>
              <a:pPr/>
              <a:t>2019/1/7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488F4B-C72B-4DDF-B588-2DEF3CF3703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32269C-2078-4F1A-8840-02223C71487D}" type="datetime1">
              <a:rPr lang="zh-CN" altLang="en-US"/>
              <a:pPr/>
              <a:t>2019/1/7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44871B-6BF5-4CDA-8FF3-343F449C187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32269C-2078-4F1A-8840-02223C71487D}" type="datetime1">
              <a:rPr lang="zh-CN" altLang="en-US"/>
              <a:pPr/>
              <a:t>2019/1/7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1540DA-CD14-43C6-B5B1-1C6C772B6E1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32269C-2078-4F1A-8840-02223C71487D}" type="datetime1">
              <a:rPr lang="zh-CN" altLang="en-US"/>
              <a:pPr/>
              <a:t>2019/1/7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9A9350-9504-4C46-B2BA-AD2CB5ACDF3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32269C-2078-4F1A-8840-02223C71487D}" type="datetime1">
              <a:rPr lang="zh-CN" altLang="en-US"/>
              <a:pPr/>
              <a:t>2019/1/7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271DB6-6169-493B-98C7-B048BD521A2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C32269C-2078-4F1A-8840-02223C71487D}" type="datetime1">
              <a:rPr lang="zh-CN" altLang="en-US"/>
              <a:pPr/>
              <a:t>2019/1/7 Monday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BD6627-6692-42D2-B9CA-281A6FA4EA7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7C32269C-2078-4F1A-8840-02223C71487D}" type="datetime1">
              <a:rPr lang="zh-CN" altLang="en-US"/>
              <a:pPr/>
              <a:t>2019/1/7 Monday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73D185B2-8E28-4538-B0F7-FF082F92FDF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hf sldNum="0" hdr="0" ftr="0"/>
  <p:txStyles>
    <p:titleStyle>
      <a:lvl1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1BB67D9-E500-48FF-AB1B-824C7F03E34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itchFamily="34" charset="0"/>
          <a:ea typeface="黑体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3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5123" name="内容占位符 4"/>
          <p:cNvSpPr>
            <a:spLocks noGrp="1" noChangeArrowheads="1"/>
          </p:cNvSpPr>
          <p:nvPr>
            <p:ph idx="4294967295"/>
          </p:nvPr>
        </p:nvSpPr>
        <p:spPr bwMode="auto">
          <a:xfrm>
            <a:off x="467544" y="1340768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buNone/>
            </a:pPr>
            <a:r>
              <a:rPr lang="en-US" dirty="0">
                <a:latin typeface="楷体" pitchFamily="49" charset="-122"/>
                <a:ea typeface="楷体" pitchFamily="49" charset="-122"/>
              </a:rPr>
              <a:t>2018.5  </a:t>
            </a:r>
            <a:r>
              <a:rPr lang="zh-CN" altLang="en-US" dirty="0">
                <a:latin typeface="楷体" pitchFamily="49" charset="-122"/>
                <a:ea typeface="楷体" pitchFamily="49" charset="-122"/>
              </a:rPr>
              <a:t>拜师</a:t>
            </a:r>
          </a:p>
        </p:txBody>
      </p:sp>
      <p:pic>
        <p:nvPicPr>
          <p:cNvPr id="5124" name="Picture 4" descr="IMG_84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772816"/>
            <a:ext cx="63722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14339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林师品德高尚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林师虽年事已高，但治学严谨、诊疗细心、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事必躬亲、勤恳谨慎，为人谦和柔婉，不矜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名、不计利，总怀救苦之心，每令病患如沐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春风。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endParaRPr lang="zh-CN" alt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15363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读冯友兰</a:t>
            </a: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《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中国哲学史</a:t>
            </a: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》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的感悟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中华民族文化底蕴深厚，春秋战国时期百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家争鸣，各种思想交相辉映，灿若群星。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阴阳五行学说是其中最基本的思维工具，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医者用其解释人体生理、病理及药理等现象。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阴阳的实质：阳乃阳光照射下的物影，用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“</a:t>
            </a:r>
            <a:r>
              <a:rPr lang="en-US">
                <a:latin typeface="Arial"/>
                <a:ea typeface="楷体" pitchFamily="49" charset="-122"/>
                <a:sym typeface="楷体" pitchFamily="49" charset="-122"/>
              </a:rPr>
              <a:t>—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”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表示；阴是指没有阳光，用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“</a:t>
            </a: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- -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”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表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示。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16387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/>
              <a:t> 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阴阳的概念：同一事物内基于某一标准而划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分的完全相反的两个属性。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五行的实质：生、长、化、收、藏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五行的概念：宇宙内所有事物的全部属性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归纳为五种类型，分别用木、火、土、金、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水代表，其中木曰曲直、火曰炎上、土爰稼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穑、金曰从革、水曰润下。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17411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在生命中则体现为：生、长、壮、老、已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还有一种说法认为阴阳五行是宇宙的二分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法和五分法。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所以，不要把阴阳五行看的多么神秘，只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是一种思维的工具，千万不能陷进去，被迷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惑住。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标题 1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18435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读经典的感悟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1.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许多的词语是多含义的，不要试图统一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标准；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2.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要明白现代汉语与古汉语的区别，不能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曲解。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6147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/>
              <a:t>林师简介</a:t>
            </a:r>
            <a:endParaRPr lang="en-US"/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   </a:t>
            </a:r>
            <a:r>
              <a:rPr lang="zh-CN" alt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林兰  女  </a:t>
            </a:r>
            <a:r>
              <a:rPr 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1963</a:t>
            </a:r>
            <a:r>
              <a:rPr lang="zh-CN" alt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年毕业于上海中医药大学医疗系</a:t>
            </a:r>
            <a:endParaRPr lang="en-US" sz="2800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（六年制）</a:t>
            </a:r>
            <a:endParaRPr lang="en-US" sz="2800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首都国医名师</a:t>
            </a:r>
            <a:endParaRPr lang="en-US" sz="2800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全国老中医药专家学术经验继承指导老师</a:t>
            </a:r>
            <a:endParaRPr lang="en-US" sz="2800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主任医师</a:t>
            </a:r>
            <a:endParaRPr lang="en-US" sz="2800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博士研究生导师</a:t>
            </a:r>
            <a:endParaRPr lang="en-US" sz="2800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中国中医科学院首席研究员</a:t>
            </a:r>
            <a:endParaRPr lang="en-US" sz="2800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 sz="2800">
                <a:latin typeface="楷体" pitchFamily="49" charset="-122"/>
                <a:ea typeface="楷体" pitchFamily="49" charset="-122"/>
                <a:sym typeface="楷体" pitchFamily="49" charset="-122"/>
              </a:rPr>
              <a:t>享受国务院特殊津贴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7171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现任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国家中医药管理局全国中医内分泌重点专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科主任；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国家中医药管理局中医内分泌学重点学科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学术带头人。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8195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4000"/>
              <a:t>林师学术成就</a:t>
            </a:r>
            <a:endParaRPr lang="en-US" sz="4000"/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  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创立糖尿病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“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三型辨证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”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理论</a:t>
            </a: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---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“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阴虚热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盛型、气阴两虚型、阴阳两虚型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”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；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国内首次倡导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“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益气养阴为防治糖尿病基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本法则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”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；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研制了国内第一个中药降糖中成药</a:t>
            </a: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---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降糖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甲片；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en-US"/>
              <a:t>    </a:t>
            </a:r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9219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 sz="4000"/>
              <a:t>林师学术成就</a:t>
            </a:r>
            <a:endParaRPr lang="en-US" sz="4000"/>
          </a:p>
          <a:p>
            <a:pPr>
              <a:buFontTx/>
              <a:buNone/>
            </a:pPr>
            <a:r>
              <a:rPr lang="en-US" sz="4000"/>
              <a:t>  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首次对中药复方进行拆方研究，从细胞形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态学、分子生物学角度探讨中药降糖机制；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提出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“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益气养阴，活血化瘀是防治糖尿病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血管病变的大法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”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，对糖尿病及其并发症进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行系列研究，阐明中医血瘀证与血管病变的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相关性及其演变规律。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60350"/>
            <a:ext cx="8229600" cy="1295400"/>
          </a:xfrm>
          <a:noFill/>
          <a:ln/>
        </p:spPr>
        <p:txBody>
          <a:bodyPr/>
          <a:lstStyle/>
          <a:p>
            <a:r>
              <a:rPr lang="zh-CN"/>
              <a:t>拜师体会</a:t>
            </a:r>
            <a:br>
              <a:rPr lang="zh-CN"/>
            </a:br>
            <a:endParaRPr lang="zh-CN"/>
          </a:p>
        </p:txBody>
      </p:sp>
      <p:sp>
        <p:nvSpPr>
          <p:cNvPr id="10243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 sz="4000"/>
              <a:t>林师学术思想</a:t>
            </a:r>
            <a:endParaRPr lang="en-US" sz="4000"/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林师遵循中医四诊八纲理论，以八纲辨证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为纲、脏腑气血辨证为目，对糖尿病进行系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统宏观辨证、微观检测，显示糖尿病患者具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有热盛、阴虚、气虚、阳虚等四大基本证候，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“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痰湿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”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、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“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血瘀</a:t>
            </a:r>
            <a:r>
              <a:rPr lang="zh-CN" altLang="en-US">
                <a:latin typeface="Arial"/>
                <a:ea typeface="楷体" pitchFamily="49" charset="-122"/>
                <a:sym typeface="楷体" pitchFamily="49" charset="-122"/>
              </a:rPr>
              <a:t>”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两大兼证，组合而成三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大证型。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11267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 sz="4000"/>
              <a:t>林师学术思想</a:t>
            </a:r>
            <a:endParaRPr lang="en-US" sz="4000"/>
          </a:p>
          <a:p>
            <a:pPr>
              <a:buFontTx/>
              <a:buNone/>
            </a:pPr>
            <a:r>
              <a:rPr lang="en-US" sz="4000"/>
              <a:t> 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林师认为阴虚是糖尿病各型的共性，是导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致糖尿病发生的内在因素，高胰升血糖素血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症为糖尿病阴虚的标志，是引起血糖升高的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主要因素，气阴两虚为糖尿病的基本证型。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大样本临床资料提示，益气养阴药具有抑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制胰升血糖素，调节胰岛素，增加红细胞受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12291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体数目及其结合率，提高胰岛素的敏感性，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改善胰岛素抵抗等作用从而降低血糖。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林师通过大样本临床资料证实益气养阴、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活血化瘀药具有改善心肌缺血缺氧、纠正异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常心电图、提高左心功能；抗凝溶栓、改善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脑血流；扩张下肢血管内径、改善血流；改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善视网膜血供等作用。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标题 1"/>
          <p:cNvSpPr>
            <a:spLocks noGrp="1" noChangeArrowheads="1"/>
          </p:cNvSpPr>
          <p:nvPr>
            <p:ph type="title" idx="4294967295"/>
          </p:nvPr>
        </p:nvSpPr>
        <p:spPr>
          <a:noFill/>
          <a:ln/>
        </p:spPr>
        <p:txBody>
          <a:bodyPr/>
          <a:lstStyle/>
          <a:p>
            <a:r>
              <a:rPr lang="zh-CN"/>
              <a:t>拜师体会</a:t>
            </a:r>
          </a:p>
        </p:txBody>
      </p:sp>
      <p:sp>
        <p:nvSpPr>
          <p:cNvPr id="13315" name="内容占位符 2"/>
          <p:cNvSpPr>
            <a:spLocks noGrp="1" noChangeArrowheads="1"/>
          </p:cNvSpPr>
          <p:nvPr>
            <p:ph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/>
        </p:spPr>
        <p:txBody>
          <a:bodyPr/>
          <a:lstStyle/>
          <a:p>
            <a:pPr>
              <a:buFontTx/>
              <a:buNone/>
            </a:pPr>
            <a:r>
              <a:rPr lang="en-US"/>
              <a:t>    </a:t>
            </a: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林师认为在糖尿病的治疗中以益气法为主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导、养阴法为根本、活血化瘀法为前提，三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者共达标本同治、攻补兼施、扶正祛邪之目</a:t>
            </a:r>
            <a:endParaRPr lang="en-US">
              <a:latin typeface="楷体" pitchFamily="49" charset="-122"/>
              <a:ea typeface="楷体" pitchFamily="49" charset="-122"/>
              <a:sym typeface="楷体" pitchFamily="49" charset="-122"/>
            </a:endParaRPr>
          </a:p>
          <a:p>
            <a:pPr>
              <a:buFontTx/>
              <a:buNone/>
            </a:pPr>
            <a:r>
              <a:rPr lang="zh-CN" altLang="en-US">
                <a:latin typeface="楷体" pitchFamily="49" charset="-122"/>
                <a:ea typeface="楷体" pitchFamily="49" charset="-122"/>
                <a:sym typeface="楷体" pitchFamily="49" charset="-122"/>
              </a:rPr>
              <a:t>的。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拜师体会1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拜师体会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business index">
  <a:themeElements>
    <a:clrScheme name="business index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1E4FF"/>
      </a:accent1>
      <a:accent2>
        <a:srgbClr val="0099CC"/>
      </a:accent2>
      <a:accent3>
        <a:srgbClr val="FFFFFF"/>
      </a:accent3>
      <a:accent4>
        <a:srgbClr val="000000"/>
      </a:accent4>
      <a:accent5>
        <a:srgbClr val="D5EFFF"/>
      </a:accent5>
      <a:accent6>
        <a:srgbClr val="008AB9"/>
      </a:accent6>
      <a:hlink>
        <a:srgbClr val="003399"/>
      </a:hlink>
      <a:folHlink>
        <a:srgbClr val="61C2FF"/>
      </a:folHlink>
    </a:clrScheme>
    <a:fontScheme name="business index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business index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index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index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index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index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 index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index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index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index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index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index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index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 index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1E4FF"/>
        </a:accent1>
        <a:accent2>
          <a:srgbClr val="0099CC"/>
        </a:accent2>
        <a:accent3>
          <a:srgbClr val="FFFFFF"/>
        </a:accent3>
        <a:accent4>
          <a:srgbClr val="000000"/>
        </a:accent4>
        <a:accent5>
          <a:srgbClr val="D5EFFF"/>
        </a:accent5>
        <a:accent6>
          <a:srgbClr val="008AB9"/>
        </a:accent6>
        <a:hlink>
          <a:srgbClr val="003399"/>
        </a:hlink>
        <a:folHlink>
          <a:srgbClr val="61C2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拜师体会1</Template>
  <TotalTime>1</TotalTime>
  <Pages>0</Pages>
  <Words>1252</Words>
  <Characters>0</Characters>
  <Application>Microsoft Office PowerPoint</Application>
  <DocSecurity>0</DocSecurity>
  <PresentationFormat>全屏显示(4:3)</PresentationFormat>
  <Lines>0</Lines>
  <Paragraphs>101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拜师体会1</vt:lpstr>
      <vt:lpstr>business index</vt:lpstr>
      <vt:lpstr>拜师体会</vt:lpstr>
      <vt:lpstr>拜师体会</vt:lpstr>
      <vt:lpstr>拜师体会</vt:lpstr>
      <vt:lpstr>拜师体会</vt:lpstr>
      <vt:lpstr>拜师体会</vt:lpstr>
      <vt:lpstr>拜师体会 </vt:lpstr>
      <vt:lpstr>拜师体会</vt:lpstr>
      <vt:lpstr>拜师体会</vt:lpstr>
      <vt:lpstr>拜师体会</vt:lpstr>
      <vt:lpstr>拜师体会</vt:lpstr>
      <vt:lpstr>拜师体会</vt:lpstr>
      <vt:lpstr>拜师体会</vt:lpstr>
      <vt:lpstr>拜师体会</vt:lpstr>
      <vt:lpstr>拜师体会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拜师体会</dc:title>
  <dc:creator>dreamsummit</dc:creator>
  <cp:lastModifiedBy>dreamsummit</cp:lastModifiedBy>
  <cp:revision>1</cp:revision>
  <dcterms:created xsi:type="dcterms:W3CDTF">2019-01-07T02:10:18Z</dcterms:created>
  <dcterms:modified xsi:type="dcterms:W3CDTF">2019-01-07T02:11:52Z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2052-9.1.0.4872</vt:lpwstr>
  </property>
</Properties>
</file>