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282" r:id="rId6"/>
    <p:sldId id="265" r:id="rId7"/>
    <p:sldId id="266" r:id="rId8"/>
    <p:sldId id="267" r:id="rId9"/>
    <p:sldId id="268" r:id="rId10"/>
    <p:sldId id="269" r:id="rId11"/>
    <p:sldId id="261" r:id="rId12"/>
    <p:sldId id="259" r:id="rId13"/>
    <p:sldId id="284" r:id="rId14"/>
    <p:sldId id="262" r:id="rId15"/>
    <p:sldId id="263" r:id="rId16"/>
    <p:sldId id="272" r:id="rId17"/>
    <p:sldId id="273" r:id="rId18"/>
    <p:sldId id="274" r:id="rId19"/>
    <p:sldId id="276" r:id="rId20"/>
    <p:sldId id="275" r:id="rId21"/>
    <p:sldId id="278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712" autoAdjust="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6FF439-E4EF-4DA6-A883-E11D210B55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0F0145-51DA-4866-9AFC-B9B3CCAE95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F0145-51DA-4866-9AFC-B9B3CCAE95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职业地位的变迁，如地位高而失势者为尝贵后贱；以前富裕而以后贫困而发病的，这种病称做失精；由于五脏之气郁结，气血不行，并而为病。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F0145-51DA-4866-9AFC-B9B3CCAE95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耗伤精气，使精气衰竭，形体败坏；厥逆之气上行，充满经脉，神气离去形体；病人五脏的精华日渐耗脱，而邪气也得乘虚侵犯。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F0145-51DA-4866-9AFC-B9B3CCAE95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别异比类，整合归纳分析罕见的与常见的情况，细致深入掌握它的变化。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F0145-51DA-4866-9AFC-B9B3CCAE95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是否遭遇到地位变迁的挫折，有无升官发财的妄想；皮毛枯焦，筋脉拘屈，病成痿躄或拘挛；如果医生没有严肃的态度，不能说服教育，转变患者的精神意识，表现的柔弱无能，手足无措，病人情志不能有所转移，那么医疗也不会有效果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F0145-51DA-4866-9AFC-B9B3CCAE95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必须了解发病的原因和发病的经过情况，才能察之本末，掌握病情，在切脉定名的时候，应注意到男女之间的差异；生死离别，情怀郁结。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F0145-51DA-4866-9AFC-B9B3CCAE95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02" y="0"/>
            <a:ext cx="9138198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42985"/>
            <a:ext cx="7772400" cy="1428759"/>
          </a:xfrm>
        </p:spPr>
        <p:txBody>
          <a:bodyPr/>
          <a:lstStyle/>
          <a:p>
            <a:r>
              <a:rPr lang="en-US" altLang="zh-CN" dirty="0" smtClean="0"/>
              <a:t>2018</a:t>
            </a:r>
            <a:r>
              <a:rPr lang="zh-CN" altLang="en-US" dirty="0" smtClean="0"/>
              <a:t>年度跟师学习体会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000372"/>
            <a:ext cx="6400800" cy="1214446"/>
          </a:xfrm>
        </p:spPr>
        <p:txBody>
          <a:bodyPr/>
          <a:lstStyle/>
          <a:p>
            <a:r>
              <a:rPr lang="en-US" altLang="zh-CN" dirty="0" smtClean="0"/>
              <a:t>                           ——</a:t>
            </a:r>
            <a:r>
              <a:rPr lang="zh-CN" altLang="en-US" dirty="0" smtClean="0"/>
              <a:t>脾胃病科张训景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38198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000131"/>
          </a:xfrm>
        </p:spPr>
        <p:txBody>
          <a:bodyPr/>
          <a:lstStyle/>
          <a:p>
            <a:r>
              <a:rPr lang="zh-CN" altLang="en-US" dirty="0" smtClean="0"/>
              <a:t>三、清晰的治疗思路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1428736"/>
            <a:ext cx="7000924" cy="3857652"/>
          </a:xfrm>
        </p:spPr>
        <p:txBody>
          <a:bodyPr/>
          <a:lstStyle/>
          <a:p>
            <a:pPr algn="l"/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en-US" sz="2400" dirty="0" smtClean="0"/>
              <a:t>从治疗之初给病人制定一个长远的治疗计划。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年、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年，甚至终身的治疗方案，不能一锤子买卖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algn="l"/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en-US" sz="2400" dirty="0" smtClean="0"/>
              <a:t>哪些病能治，哪些病不能治；哪些病该治，哪些病不该治。</a:t>
            </a:r>
            <a:endParaRPr lang="en-US" altLang="zh-CN" sz="2400" dirty="0" smtClean="0"/>
          </a:p>
          <a:p>
            <a:pPr algn="l"/>
            <a:r>
              <a:rPr lang="en-US" altLang="zh-CN" sz="2400" dirty="0" smtClean="0"/>
              <a:t>3</a:t>
            </a:r>
            <a:r>
              <a:rPr lang="zh-CN" altLang="en-US" sz="2400" dirty="0" smtClean="0"/>
              <a:t>、抓两个主脏，治疗后评效。</a:t>
            </a:r>
            <a:endParaRPr lang="en-US" altLang="zh-CN" sz="2400" dirty="0" smtClean="0"/>
          </a:p>
          <a:p>
            <a:pPr algn="l"/>
            <a:r>
              <a:rPr lang="en-US" altLang="zh-CN" sz="2400" dirty="0" smtClean="0"/>
              <a:t>4</a:t>
            </a:r>
            <a:r>
              <a:rPr lang="zh-CN" altLang="en-US" sz="2400" dirty="0" smtClean="0"/>
              <a:t>、患者及家属的宣教，全家、全员的治疗。让患者回归家庭、回归社会、回归岗位。</a:t>
            </a:r>
            <a:r>
              <a:rPr lang="en-US" altLang="zh-CN" dirty="0" smtClean="0"/>
              <a:t>                           </a:t>
            </a:r>
            <a:endParaRPr lang="zh-CN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02" y="0"/>
            <a:ext cx="9138198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000131"/>
          </a:xfrm>
        </p:spPr>
        <p:txBody>
          <a:bodyPr/>
          <a:lstStyle/>
          <a:p>
            <a:r>
              <a:rPr lang="zh-CN" altLang="en-US" dirty="0" smtClean="0"/>
              <a:t>四、中西医治疗时机把握准确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1428736"/>
            <a:ext cx="7000924" cy="3857652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en-US" sz="2400" dirty="0" smtClean="0"/>
              <a:t>      </a:t>
            </a:r>
            <a:r>
              <a:rPr lang="zh-CN" altLang="en-US" sz="2800" dirty="0" smtClean="0">
                <a:solidFill>
                  <a:schemeClr val="tx1"/>
                </a:solidFill>
              </a:rPr>
              <a:t>早中期肿瘤术后长期纯中医治疗抗转移复发有很好的疗效；对晚期纯中医抗肿瘤有综合的治疗方法，根据肿瘤的特性、患者的意愿和经济情况制定方案，注重先天之本和后天之本的调理，以长期带瘤生存，延长生存期，提高生活质量为目标。以健脾益肾解毒活血，扶正祛邪为特色，擅长化疗和放疗期间中医药调理，其三部曲治疗方法和理念使患者轻松度过治疗关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02" y="0"/>
            <a:ext cx="9138198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000131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中医治疗的作用</a:t>
            </a:r>
            <a:r>
              <a:rPr lang="en-US" altLang="zh-CN" dirty="0" smtClean="0"/>
              <a:t>—</a:t>
            </a:r>
            <a:r>
              <a:rPr lang="zh-CN" altLang="en-US" dirty="0" smtClean="0"/>
              <a:t>以结直肠为例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48" y="1428736"/>
            <a:ext cx="7429552" cy="4000528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 smtClean="0"/>
              <a:t>       </a:t>
            </a:r>
            <a:r>
              <a:rPr lang="en-US" altLang="zh-CN" dirty="0" smtClean="0"/>
              <a:t>1</a:t>
            </a:r>
            <a:r>
              <a:rPr lang="zh-CN" altLang="en-US" dirty="0" smtClean="0"/>
              <a:t>、主导作用</a:t>
            </a:r>
            <a:r>
              <a:rPr lang="en-US" altLang="zh-CN" dirty="0" smtClean="0"/>
              <a:t>-</a:t>
            </a:r>
            <a:r>
              <a:rPr lang="zh-CN" altLang="en-US" dirty="0" smtClean="0"/>
              <a:t>治未病：癌前病变、高危人群的中医干预。</a:t>
            </a:r>
            <a:endParaRPr lang="en-US" altLang="zh-CN" dirty="0" smtClean="0"/>
          </a:p>
          <a:p>
            <a:pPr algn="l"/>
            <a:r>
              <a:rPr lang="en-US" altLang="zh-CN" dirty="0" smtClean="0"/>
              <a:t>        2</a:t>
            </a:r>
            <a:r>
              <a:rPr lang="zh-CN" altLang="en-US" dirty="0" smtClean="0"/>
              <a:t>、协同作用</a:t>
            </a:r>
            <a:r>
              <a:rPr lang="en-US" altLang="zh-CN" dirty="0" smtClean="0"/>
              <a:t>-</a:t>
            </a:r>
            <a:r>
              <a:rPr lang="zh-CN" altLang="en-US" dirty="0" smtClean="0"/>
              <a:t>重大疾病：与西医综合治疗协同手术、放疗、化疗、靶向治疗。</a:t>
            </a:r>
            <a:endParaRPr lang="en-US" altLang="zh-CN" dirty="0" smtClean="0"/>
          </a:p>
          <a:p>
            <a:pPr algn="l"/>
            <a:r>
              <a:rPr lang="en-US" altLang="zh-CN" dirty="0" smtClean="0"/>
              <a:t>        3</a:t>
            </a:r>
            <a:r>
              <a:rPr lang="zh-CN" altLang="en-US" dirty="0" smtClean="0"/>
              <a:t>、核心作用</a:t>
            </a:r>
            <a:r>
              <a:rPr lang="en-US" altLang="zh-CN" dirty="0" smtClean="0"/>
              <a:t>-</a:t>
            </a:r>
            <a:r>
              <a:rPr lang="zh-CN" altLang="en-US" dirty="0" smtClean="0"/>
              <a:t>康复治疗：不同分期全康复三个回归、生活质量、全家预防。</a:t>
            </a:r>
            <a:endParaRPr lang="zh-CN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02" y="0"/>
            <a:ext cx="9138198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000131"/>
          </a:xfrm>
        </p:spPr>
        <p:txBody>
          <a:bodyPr/>
          <a:lstStyle/>
          <a:p>
            <a:r>
              <a:rPr lang="zh-CN" altLang="en-US" dirty="0" smtClean="0"/>
              <a:t>病例分享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48" y="1428736"/>
            <a:ext cx="7429552" cy="4000528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zh-CN" altLang="en-US" dirty="0" smtClean="0">
                <a:solidFill>
                  <a:srgbClr val="FF0000"/>
                </a:solidFill>
              </a:rPr>
              <a:t>       </a:t>
            </a:r>
            <a:r>
              <a:rPr lang="en-US" altLang="zh-CN" dirty="0" smtClean="0">
                <a:solidFill>
                  <a:srgbClr val="FF0000"/>
                </a:solidFill>
              </a:rPr>
              <a:t>                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张某，男，</a:t>
            </a:r>
            <a:r>
              <a:rPr lang="en-US" altLang="zh-CN" dirty="0" smtClean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64</a:t>
            </a:r>
            <a:r>
              <a:rPr lang="zh-CN" altLang="en-US" dirty="0" smtClean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岁  西苑医院</a:t>
            </a:r>
            <a:endParaRPr lang="zh-CN" altLang="en-US" dirty="0" smtClean="0">
              <a:solidFill>
                <a:srgbClr val="FF0000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algn="l"/>
            <a:endParaRPr lang="zh-CN" altLang="en-US" dirty="0" smtClean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algn="l"/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2016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年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3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月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10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日初诊。</a:t>
            </a:r>
            <a:endParaRPr lang="zh-CN" altLang="en-US" dirty="0" smtClean="0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algn="l"/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主诉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: IIIc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期乙状结肠低分化腺癌根治术后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, Xelox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方案化疗第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3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周第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4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天。</a:t>
            </a:r>
            <a:endParaRPr lang="zh-CN" altLang="en-US" dirty="0" smtClean="0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algn="l"/>
            <a:endParaRPr lang="zh-CN" altLang="en-US" dirty="0" smtClean="0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algn="l"/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现病史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: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大便带血半年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,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肠镜乙状结肠癌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,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根治术后病理为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: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低分化腺癌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,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侵透外膜达脂肪组织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,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淋巴结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4/16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转移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,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手术切缘阴性。术后分期为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pT4N2M0 ( IIIc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期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)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。术后已行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XELOX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方案化疗期间出现恶心呕吐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III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度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( d1-5) , d8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骨髓抑制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I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度，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d10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达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III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度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,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予升白治疗后好转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,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腹泻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II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度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( d7-14)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。现为第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3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周期化疗的第</a:t>
            </a:r>
            <a:r>
              <a:rPr lang="en-US" altLang="zh-CN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4</a:t>
            </a:r>
            <a:r>
              <a:rPr lang="zh-CN" altLang="en-US" dirty="0" smtClean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天。</a:t>
            </a:r>
            <a:endParaRPr lang="zh-CN" altLang="en-US" dirty="0" smtClean="0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algn="l"/>
            <a:r>
              <a:rPr lang="en-US" altLang="zh-CN" dirty="0" smtClean="0"/>
              <a:t>           </a:t>
            </a:r>
            <a:endParaRPr lang="zh-CN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2844" y="0"/>
            <a:ext cx="9138198" cy="685800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48" y="500042"/>
            <a:ext cx="7429552" cy="4929222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 smtClean="0"/>
              <a:t>       </a:t>
            </a:r>
            <a:r>
              <a:rPr lang="en-US" altLang="zh-CN" dirty="0" smtClean="0"/>
              <a:t>                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71538" y="714356"/>
            <a:ext cx="71438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        刻下症</a:t>
            </a:r>
            <a:r>
              <a:rPr lang="en-US" altLang="zh-CN" sz="2000" dirty="0" smtClean="0"/>
              <a:t>:</a:t>
            </a:r>
            <a:r>
              <a:rPr lang="zh-CN" altLang="en-US" sz="2000" dirty="0" smtClean="0"/>
              <a:t>恶心厌食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偶有呕吐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痰涎较多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多处口腔溃疡，乏力，手足麻木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腹胀纳差嗳气，夜眠尚安</a:t>
            </a:r>
            <a:r>
              <a:rPr lang="en-US" altLang="zh-CN" sz="2000" dirty="0" smtClean="0"/>
              <a:t>.</a:t>
            </a:r>
            <a:r>
              <a:rPr lang="zh-CN" altLang="en-US" sz="2000" dirty="0" smtClean="0"/>
              <a:t>夜尿</a:t>
            </a:r>
            <a:r>
              <a:rPr lang="en-US" altLang="zh-CN" sz="2000" dirty="0" smtClean="0"/>
              <a:t>2-3</a:t>
            </a:r>
            <a:r>
              <a:rPr lang="zh-CN" altLang="en-US" sz="2000" dirty="0" smtClean="0"/>
              <a:t>次，便溏，日三次。</a:t>
            </a:r>
            <a:endParaRPr lang="en-US" altLang="zh-CN" sz="2000" dirty="0" smtClean="0"/>
          </a:p>
          <a:p>
            <a:r>
              <a:rPr lang="en-US" altLang="zh-CN" sz="2000" dirty="0" smtClean="0"/>
              <a:t>       </a:t>
            </a:r>
            <a:r>
              <a:rPr lang="zh-CN" altLang="en-US" sz="2000" dirty="0" smtClean="0"/>
              <a:t>四诊</a:t>
            </a:r>
            <a:r>
              <a:rPr lang="en-US" altLang="zh-CN" sz="2000" dirty="0" smtClean="0"/>
              <a:t>:</a:t>
            </a:r>
            <a:r>
              <a:rPr lang="zh-CN" altLang="en-US" sz="2000" dirty="0" smtClean="0"/>
              <a:t>舌淡黯红苔白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脉沉细弱。</a:t>
            </a:r>
            <a:endParaRPr lang="en-US" altLang="zh-CN" sz="2000" dirty="0" smtClean="0"/>
          </a:p>
          <a:p>
            <a:r>
              <a:rPr lang="en-US" altLang="zh-CN" sz="2000" dirty="0" smtClean="0"/>
              <a:t>       </a:t>
            </a:r>
            <a:r>
              <a:rPr lang="zh-CN" altLang="en-US" sz="2000" dirty="0" smtClean="0"/>
              <a:t>辨证：</a:t>
            </a:r>
            <a:r>
              <a:rPr lang="zh-CN" altLang="en-US" sz="2000" dirty="0" smtClean="0">
                <a:solidFill>
                  <a:srgbClr val="FF0000"/>
                </a:solidFill>
              </a:rPr>
              <a:t>脾胃虚弱，胃气上逆</a:t>
            </a:r>
            <a:r>
              <a:rPr lang="zh-CN" altLang="en-US" sz="2000" dirty="0" smtClean="0"/>
              <a:t>证。</a:t>
            </a:r>
            <a:endParaRPr lang="en-US" altLang="zh-CN" sz="2000" dirty="0" smtClean="0"/>
          </a:p>
          <a:p>
            <a:r>
              <a:rPr lang="en-US" altLang="zh-CN" sz="2000" dirty="0" smtClean="0"/>
              <a:t>       </a:t>
            </a:r>
            <a:r>
              <a:rPr lang="zh-CN" altLang="en-US" sz="2000" dirty="0" smtClean="0"/>
              <a:t>治则：</a:t>
            </a:r>
            <a:r>
              <a:rPr lang="zh-CN" altLang="en-US" sz="2000" dirty="0" smtClean="0">
                <a:solidFill>
                  <a:srgbClr val="FF0000"/>
                </a:solidFill>
              </a:rPr>
              <a:t>健睥和胃</a:t>
            </a:r>
            <a:r>
              <a:rPr lang="en-US" altLang="zh-CN" sz="2000" dirty="0" smtClean="0">
                <a:solidFill>
                  <a:srgbClr val="FF0000"/>
                </a:solidFill>
              </a:rPr>
              <a:t>,</a:t>
            </a:r>
            <a:r>
              <a:rPr lang="zh-CN" altLang="en-US" sz="2000" dirty="0" smtClean="0">
                <a:solidFill>
                  <a:srgbClr val="FF0000"/>
                </a:solidFill>
              </a:rPr>
              <a:t>降逆止呕</a:t>
            </a:r>
            <a:r>
              <a:rPr lang="zh-CN" altLang="en-US" sz="2000" dirty="0" smtClean="0"/>
              <a:t>。</a:t>
            </a:r>
            <a:br>
              <a:rPr lang="zh-CN" altLang="en-US" sz="2000" dirty="0" smtClean="0"/>
            </a:br>
            <a:br>
              <a:rPr lang="zh-CN" altLang="en-US" sz="2000" dirty="0" smtClean="0"/>
            </a:br>
            <a:r>
              <a:rPr lang="zh-CN" altLang="en-US" sz="2000" dirty="0" smtClean="0"/>
              <a:t>      方一：</a:t>
            </a:r>
            <a:r>
              <a:rPr lang="en-US" altLang="zh-CN" sz="2000" dirty="0" smtClean="0"/>
              <a:t>:</a:t>
            </a:r>
            <a:r>
              <a:rPr lang="zh-CN" altLang="en-US" sz="2000" dirty="0" smtClean="0">
                <a:solidFill>
                  <a:srgbClr val="FF0000"/>
                </a:solidFill>
              </a:rPr>
              <a:t>六君安中汤</a:t>
            </a:r>
            <a:r>
              <a:rPr lang="zh-CN" altLang="en-US" sz="2000" dirty="0" smtClean="0"/>
              <a:t>姜半夏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陈皮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党参</a:t>
            </a:r>
            <a:r>
              <a:rPr lang="en-US" altLang="zh-CN" sz="2000" dirty="0" smtClean="0"/>
              <a:t>15g</a:t>
            </a:r>
            <a:r>
              <a:rPr lang="zh-CN" altLang="en-US" sz="2000" dirty="0" smtClean="0"/>
              <a:t>茯苓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白术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炙甘草</a:t>
            </a:r>
            <a:r>
              <a:rPr lang="en-US" altLang="zh-CN" sz="2000" dirty="0" smtClean="0"/>
              <a:t>6g</a:t>
            </a:r>
            <a:r>
              <a:rPr lang="zh-CN" altLang="en-US" sz="2000" dirty="0" smtClean="0"/>
              <a:t>山药</a:t>
            </a:r>
            <a:r>
              <a:rPr lang="en-US" altLang="zh-CN" sz="2000" dirty="0" smtClean="0"/>
              <a:t>15g</a:t>
            </a:r>
            <a:r>
              <a:rPr lang="zh-CN" altLang="en-US" sz="2000" dirty="0" smtClean="0"/>
              <a:t>白扁豆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大枣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鸡内金</a:t>
            </a:r>
            <a:r>
              <a:rPr lang="en-US" altLang="zh-CN" sz="2000" dirty="0" smtClean="0"/>
              <a:t>15g</a:t>
            </a:r>
            <a:r>
              <a:rPr lang="zh-CN" altLang="en-US" sz="2000" dirty="0" smtClean="0"/>
              <a:t>炒三仙各</a:t>
            </a:r>
            <a:r>
              <a:rPr lang="en-US" altLang="zh-CN" sz="2000" dirty="0" smtClean="0"/>
              <a:t>15g</a:t>
            </a:r>
            <a:r>
              <a:rPr lang="zh-CN" altLang="en-US" sz="2000" dirty="0" smtClean="0"/>
              <a:t>砂仁</a:t>
            </a:r>
            <a:r>
              <a:rPr lang="en-US" altLang="zh-CN" sz="2000" dirty="0" smtClean="0"/>
              <a:t>6g (</a:t>
            </a:r>
            <a:r>
              <a:rPr lang="zh-CN" altLang="en-US" sz="2000" dirty="0" smtClean="0"/>
              <a:t>后下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黄连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蒲公英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青黛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旋复花</a:t>
            </a:r>
            <a:r>
              <a:rPr lang="en-US" altLang="zh-CN" sz="2000" dirty="0" smtClean="0"/>
              <a:t>10g(</a:t>
            </a:r>
            <a:r>
              <a:rPr lang="zh-CN" altLang="en-US" sz="2000" dirty="0" smtClean="0"/>
              <a:t>包煎</a:t>
            </a:r>
            <a:r>
              <a:rPr lang="en-US" altLang="zh-CN" sz="2000" dirty="0" smtClean="0"/>
              <a:t>) 7</a:t>
            </a:r>
            <a:r>
              <a:rPr lang="zh-CN" altLang="en-US" sz="2000" dirty="0" smtClean="0"/>
              <a:t>付水煎服日一剂</a:t>
            </a:r>
            <a:r>
              <a:rPr lang="en-US" altLang="zh-CN" sz="2000" dirty="0" smtClean="0"/>
              <a:t>(</a:t>
            </a:r>
            <a:r>
              <a:rPr lang="zh-CN" altLang="en-US" sz="2000" dirty="0" smtClean="0"/>
              <a:t>自化疗</a:t>
            </a:r>
            <a:r>
              <a:rPr lang="zh-CN" altLang="en-US" sz="2000" dirty="0" smtClean="0">
                <a:solidFill>
                  <a:srgbClr val="FF0000"/>
                </a:solidFill>
              </a:rPr>
              <a:t>前</a:t>
            </a:r>
            <a:r>
              <a:rPr lang="en-US" altLang="zh-CN" sz="2000" dirty="0" smtClean="0">
                <a:solidFill>
                  <a:srgbClr val="FF0000"/>
                </a:solidFill>
              </a:rPr>
              <a:t>1</a:t>
            </a:r>
            <a:r>
              <a:rPr lang="zh-CN" altLang="en-US" sz="2000" dirty="0" smtClean="0">
                <a:solidFill>
                  <a:srgbClr val="FF0000"/>
                </a:solidFill>
              </a:rPr>
              <a:t>天</a:t>
            </a:r>
            <a:r>
              <a:rPr lang="zh-CN" altLang="en-US" sz="2000" dirty="0" smtClean="0"/>
              <a:t>服用至化疗</a:t>
            </a:r>
            <a:r>
              <a:rPr lang="zh-CN" altLang="en-US" sz="2000" dirty="0" smtClean="0">
                <a:solidFill>
                  <a:srgbClr val="FF0000"/>
                </a:solidFill>
              </a:rPr>
              <a:t>第</a:t>
            </a:r>
            <a:r>
              <a:rPr lang="en-US" altLang="zh-CN" sz="2000" dirty="0" smtClean="0">
                <a:solidFill>
                  <a:srgbClr val="FF0000"/>
                </a:solidFill>
              </a:rPr>
              <a:t>6</a:t>
            </a:r>
            <a:r>
              <a:rPr lang="zh-CN" altLang="en-US" sz="2000" dirty="0" smtClean="0">
                <a:solidFill>
                  <a:srgbClr val="FF0000"/>
                </a:solidFill>
              </a:rPr>
              <a:t>天</a:t>
            </a:r>
            <a:r>
              <a:rPr lang="en-US" altLang="zh-CN" sz="2000" dirty="0" smtClean="0"/>
              <a:t>)</a:t>
            </a:r>
            <a:br>
              <a:rPr lang="en-US" altLang="zh-CN" sz="2000" dirty="0" smtClean="0"/>
            </a:br>
            <a:br>
              <a:rPr lang="en-US" altLang="zh-CN" sz="2000" dirty="0" smtClean="0"/>
            </a:br>
            <a:r>
              <a:rPr lang="en-US" altLang="zh-CN" sz="2000" dirty="0" smtClean="0"/>
              <a:t>      </a:t>
            </a:r>
            <a:r>
              <a:rPr lang="zh-CN" altLang="en-US" sz="2000" dirty="0" smtClean="0"/>
              <a:t>方二：</a:t>
            </a:r>
            <a:r>
              <a:rPr lang="zh-CN" altLang="en-US" sz="2000" dirty="0" smtClean="0">
                <a:solidFill>
                  <a:srgbClr val="FF0000"/>
                </a:solidFill>
              </a:rPr>
              <a:t>芪君补菟汤</a:t>
            </a:r>
            <a:r>
              <a:rPr lang="en-US" altLang="zh-CN" sz="2000" dirty="0" smtClean="0"/>
              <a:t>:</a:t>
            </a:r>
            <a:r>
              <a:rPr lang="zh-CN" altLang="en-US" sz="2000" dirty="0" smtClean="0"/>
              <a:t>黄芪</a:t>
            </a:r>
            <a:r>
              <a:rPr lang="en-US" altLang="zh-CN" sz="2000" dirty="0" smtClean="0"/>
              <a:t>15g</a:t>
            </a:r>
            <a:r>
              <a:rPr lang="zh-CN" altLang="en-US" sz="2000" dirty="0" smtClean="0"/>
              <a:t>女贞子</a:t>
            </a:r>
            <a:r>
              <a:rPr lang="en-US" altLang="zh-CN" sz="2000" dirty="0" smtClean="0"/>
              <a:t>15g</a:t>
            </a:r>
            <a:r>
              <a:rPr lang="zh-CN" altLang="en-US" sz="2000" dirty="0" smtClean="0"/>
              <a:t>旱莲草</a:t>
            </a:r>
            <a:r>
              <a:rPr lang="en-US" altLang="zh-CN" sz="2000" dirty="0" smtClean="0"/>
              <a:t>15g</a:t>
            </a:r>
            <a:r>
              <a:rPr lang="zh-CN" altLang="en-US" sz="2000" dirty="0" smtClean="0"/>
              <a:t>补骨脂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菟丝子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当归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茯苓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白术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炙甘草</a:t>
            </a:r>
            <a:r>
              <a:rPr lang="en-US" altLang="zh-CN" sz="2000" dirty="0" smtClean="0"/>
              <a:t>6g</a:t>
            </a:r>
            <a:r>
              <a:rPr lang="zh-CN" altLang="en-US" sz="2000" dirty="0" smtClean="0"/>
              <a:t>太子参</a:t>
            </a:r>
            <a:r>
              <a:rPr lang="en-US" altLang="zh-CN" sz="2000" dirty="0" smtClean="0"/>
              <a:t>30g</a:t>
            </a:r>
            <a:r>
              <a:rPr lang="zh-CN" altLang="en-US" sz="2000" dirty="0" smtClean="0"/>
              <a:t>川芎</a:t>
            </a:r>
            <a:r>
              <a:rPr lang="en-US" altLang="zh-CN" sz="2000" dirty="0" smtClean="0"/>
              <a:t>10g </a:t>
            </a:r>
            <a:r>
              <a:rPr lang="zh-CN" altLang="en-US" sz="2000" dirty="0" smtClean="0"/>
              <a:t>熟地</a:t>
            </a:r>
            <a:r>
              <a:rPr lang="en-US" altLang="zh-CN" sz="2000" dirty="0" smtClean="0"/>
              <a:t>10g 14</a:t>
            </a:r>
            <a:r>
              <a:rPr lang="zh-CN" altLang="en-US" sz="2000" dirty="0" smtClean="0"/>
              <a:t>付水煎服日一剂</a:t>
            </a:r>
            <a:r>
              <a:rPr lang="en-US" altLang="zh-CN" sz="2000" dirty="0" smtClean="0"/>
              <a:t>(</a:t>
            </a:r>
            <a:r>
              <a:rPr lang="zh-CN" altLang="en-US" sz="2000" dirty="0" smtClean="0"/>
              <a:t>自化疗</a:t>
            </a:r>
            <a:r>
              <a:rPr lang="zh-CN" altLang="en-US" sz="2000" dirty="0" smtClean="0">
                <a:solidFill>
                  <a:srgbClr val="FF0000"/>
                </a:solidFill>
              </a:rPr>
              <a:t>第</a:t>
            </a:r>
            <a:r>
              <a:rPr lang="en-US" altLang="zh-CN" sz="2000" dirty="0" smtClean="0">
                <a:solidFill>
                  <a:srgbClr val="FF0000"/>
                </a:solidFill>
              </a:rPr>
              <a:t>7</a:t>
            </a:r>
            <a:r>
              <a:rPr lang="zh-CN" altLang="en-US" sz="2000" dirty="0" smtClean="0">
                <a:solidFill>
                  <a:srgbClr val="FF0000"/>
                </a:solidFill>
              </a:rPr>
              <a:t>天</a:t>
            </a:r>
            <a:r>
              <a:rPr lang="zh-CN" altLang="en-US" sz="2000" dirty="0" smtClean="0"/>
              <a:t>服用到</a:t>
            </a:r>
            <a:r>
              <a:rPr lang="zh-CN" altLang="en-US" sz="2000" dirty="0" smtClean="0">
                <a:solidFill>
                  <a:srgbClr val="FF0000"/>
                </a:solidFill>
              </a:rPr>
              <a:t>下周期化疗前</a:t>
            </a:r>
            <a:r>
              <a:rPr lang="en-US" altLang="zh-CN" sz="2000" dirty="0" smtClean="0">
                <a:solidFill>
                  <a:srgbClr val="FF0000"/>
                </a:solidFill>
              </a:rPr>
              <a:t>1</a:t>
            </a:r>
            <a:r>
              <a:rPr lang="zh-CN" altLang="en-US" sz="2000" dirty="0" smtClean="0">
                <a:solidFill>
                  <a:srgbClr val="FF0000"/>
                </a:solidFill>
              </a:rPr>
              <a:t>天</a:t>
            </a:r>
            <a:r>
              <a:rPr lang="en-US" altLang="zh-CN" sz="2000" dirty="0" smtClean="0">
                <a:solidFill>
                  <a:srgbClr val="FF0000"/>
                </a:solidFill>
              </a:rPr>
              <a:t>)</a:t>
            </a:r>
            <a:br>
              <a:rPr lang="en-US" altLang="zh-CN" sz="2000" dirty="0" smtClean="0"/>
            </a:br>
            <a:br>
              <a:rPr lang="en-US" altLang="zh-CN" sz="2000" dirty="0" smtClean="0"/>
            </a:br>
            <a:br>
              <a:rPr lang="en-US" altLang="zh-CN" dirty="0" smtClean="0"/>
            </a:br>
            <a:endParaRPr lang="en-US" altLang="zh-CN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02" y="0"/>
            <a:ext cx="9138198" cy="685800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48" y="500042"/>
            <a:ext cx="7429552" cy="4572032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 smtClean="0"/>
              <a:t>       </a:t>
            </a:r>
            <a:r>
              <a:rPr lang="en-US" altLang="zh-CN" dirty="0" smtClean="0"/>
              <a:t>                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00100" y="642918"/>
            <a:ext cx="71438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       二诊时间</a:t>
            </a:r>
            <a:r>
              <a:rPr lang="en-US" altLang="zh-CN" sz="2400" dirty="0" smtClean="0"/>
              <a:t>2016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>26</a:t>
            </a:r>
            <a:r>
              <a:rPr lang="zh-CN" altLang="en-US" sz="2400" dirty="0" smtClean="0"/>
              <a:t>日患者第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周期化疗结束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本次化疗期间体力可，食欲较好，口腔溃疡基本愈合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未有恶心呕吐</a:t>
            </a:r>
            <a:r>
              <a:rPr lang="en-US" altLang="zh-CN" sz="2400" dirty="0" smtClean="0"/>
              <a:t>, d10</a:t>
            </a:r>
            <a:r>
              <a:rPr lang="zh-CN" altLang="en-US" sz="2400" dirty="0" smtClean="0"/>
              <a:t>出现</a:t>
            </a:r>
            <a:r>
              <a:rPr lang="en-US" altLang="zh-CN" sz="2400" dirty="0" smtClean="0"/>
              <a:t>I</a:t>
            </a:r>
            <a:r>
              <a:rPr lang="zh-CN" altLang="en-US" sz="2400" dirty="0" smtClean="0"/>
              <a:t>度骨髓抑制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未行特殊处理，大便稀，日两次，眠差易醒。今日查血常规</a:t>
            </a:r>
            <a:r>
              <a:rPr lang="en-US" altLang="zh-CN" sz="2400" dirty="0" smtClean="0"/>
              <a:t>WBC 7.8*109/L,N 2.3*109/L,PLT102*109/L.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      </a:t>
            </a:r>
            <a:r>
              <a:rPr lang="zh-CN" altLang="en-US" sz="2400" dirty="0" smtClean="0"/>
              <a:t>舌苔脉象</a:t>
            </a:r>
            <a:r>
              <a:rPr lang="en-US" altLang="zh-CN" sz="2400" dirty="0" smtClean="0"/>
              <a:t>:</a:t>
            </a:r>
            <a:r>
              <a:rPr lang="zh-CN" altLang="en-US" sz="2400" dirty="0" smtClean="0"/>
              <a:t>舌暗红瘀斑，苔白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脉弦。</a:t>
            </a:r>
            <a:endParaRPr lang="zh-CN" altLang="en-US" sz="2400" dirty="0" smtClean="0"/>
          </a:p>
          <a:p>
            <a:endParaRPr lang="zh-CN" altLang="en-US" sz="2400" dirty="0" smtClean="0"/>
          </a:p>
          <a:p>
            <a:r>
              <a:rPr lang="zh-CN" altLang="en-US" sz="2400" dirty="0" smtClean="0"/>
              <a:t>      处方</a:t>
            </a:r>
            <a:r>
              <a:rPr lang="en-US" altLang="zh-CN" sz="2400" dirty="0" smtClean="0"/>
              <a:t>:</a:t>
            </a:r>
            <a:r>
              <a:rPr lang="zh-CN" altLang="en-US" sz="2400" dirty="0" smtClean="0"/>
              <a:t>原方</a:t>
            </a:r>
            <a:r>
              <a:rPr lang="en-US" altLang="zh-CN" sz="2400" dirty="0" smtClean="0"/>
              <a:t>-</a:t>
            </a:r>
            <a:r>
              <a:rPr lang="zh-CN" altLang="en-US" sz="2400" dirty="0" smtClean="0"/>
              <a:t>基础上去青黛、旋复花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加赤芍</a:t>
            </a:r>
            <a:r>
              <a:rPr lang="en-US" altLang="zh-CN" sz="2400" dirty="0" smtClean="0"/>
              <a:t>10g</a:t>
            </a:r>
            <a:r>
              <a:rPr lang="zh-CN" altLang="en-US" sz="2400" dirty="0" smtClean="0"/>
              <a:t>丹参</a:t>
            </a:r>
            <a:r>
              <a:rPr lang="en-US" altLang="zh-CN" sz="2400" dirty="0" smtClean="0"/>
              <a:t>10g</a:t>
            </a:r>
            <a:r>
              <a:rPr lang="zh-CN" altLang="en-US" sz="2400" dirty="0" smtClean="0"/>
              <a:t>酸枣仁</a:t>
            </a:r>
            <a:r>
              <a:rPr lang="en-US" altLang="zh-CN" sz="2400" dirty="0" smtClean="0"/>
              <a:t>10g ;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      </a:t>
            </a:r>
            <a:r>
              <a:rPr lang="zh-CN" altLang="en-US" sz="2400" dirty="0" smtClean="0"/>
              <a:t>方二原方继用。 </a:t>
            </a:r>
            <a:br>
              <a:rPr lang="en-US" altLang="zh-CN" dirty="0" smtClean="0"/>
            </a:br>
            <a:br>
              <a:rPr lang="en-US" altLang="zh-CN" dirty="0" smtClean="0"/>
            </a:br>
            <a:br>
              <a:rPr lang="en-US" altLang="zh-CN" dirty="0" smtClean="0"/>
            </a:br>
            <a:endParaRPr lang="en-US" altLang="zh-CN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02" y="0"/>
            <a:ext cx="9138198" cy="685800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48" y="500042"/>
            <a:ext cx="7429552" cy="4572032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 smtClean="0"/>
              <a:t>       </a:t>
            </a:r>
            <a:r>
              <a:rPr lang="en-US" altLang="zh-CN" dirty="0" smtClean="0"/>
              <a:t>                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71538" y="714356"/>
            <a:ext cx="714380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          三诊时间</a:t>
            </a:r>
            <a:r>
              <a:rPr lang="en-US" altLang="zh-CN" sz="2000" dirty="0" smtClean="0"/>
              <a:t>2016</a:t>
            </a:r>
            <a:r>
              <a:rPr lang="zh-CN" altLang="en-US" sz="2000" dirty="0" smtClean="0"/>
              <a:t>年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月</a:t>
            </a:r>
            <a:r>
              <a:rPr lang="en-US" altLang="zh-CN" sz="2000" dirty="0" smtClean="0"/>
              <a:t>20</a:t>
            </a:r>
            <a:r>
              <a:rPr lang="zh-CN" altLang="en-US" sz="2000" dirty="0" smtClean="0"/>
              <a:t>日患者诉自上次就诊后一直坚持按照杨教授医嘱交替服用两份中药，现已顺利完成第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周期化疗</a:t>
            </a:r>
            <a:r>
              <a:rPr lang="en-US" altLang="zh-CN" sz="2000" dirty="0" smtClean="0"/>
              <a:t>(</a:t>
            </a:r>
            <a:r>
              <a:rPr lang="zh-CN" altLang="en-US" sz="2000" dirty="0" smtClean="0"/>
              <a:t>方案同前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，化疗期间自觉体力直良好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生活质量良好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出现轻度恶心，纳呆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未见呕吐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轻度手足麻木，大便成形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监测血常规，白细胞最低为</a:t>
            </a:r>
            <a:r>
              <a:rPr lang="en-US" altLang="zh-CN" sz="2000" dirty="0" smtClean="0"/>
              <a:t>3.1*109/L,</a:t>
            </a:r>
            <a:r>
              <a:rPr lang="zh-CN" altLang="en-US" sz="2000" dirty="0" smtClean="0"/>
              <a:t>为</a:t>
            </a:r>
            <a:r>
              <a:rPr lang="en-US" altLang="zh-CN" sz="2000" dirty="0" smtClean="0"/>
              <a:t>I</a:t>
            </a:r>
            <a:r>
              <a:rPr lang="zh-CN" altLang="en-US" sz="2000" dirty="0" smtClean="0"/>
              <a:t>度骨髓抑制。本次就诊是因两天前汗出当风后出现恶寒发热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最高体温</a:t>
            </a:r>
            <a:r>
              <a:rPr lang="en-US" altLang="zh-CN" sz="2000" dirty="0" smtClean="0"/>
              <a:t>38.3°C,</a:t>
            </a:r>
            <a:r>
              <a:rPr lang="zh-CN" altLang="en-US" sz="2000" dirty="0" smtClean="0"/>
              <a:t>汗出，乏力，咳嗽，咯痰，查血常规</a:t>
            </a:r>
            <a:r>
              <a:rPr lang="en-US" altLang="zh-CN" sz="2000" dirty="0" smtClean="0"/>
              <a:t>:</a:t>
            </a:r>
            <a:r>
              <a:rPr lang="zh-CN" altLang="en-US" sz="2000" dirty="0" smtClean="0"/>
              <a:t>白细胞</a:t>
            </a:r>
            <a:r>
              <a:rPr lang="en-US" altLang="zh-CN" sz="2000" dirty="0" smtClean="0"/>
              <a:t>3.9*109 /L</a:t>
            </a:r>
            <a:r>
              <a:rPr lang="zh-CN" altLang="en-US" sz="2000" dirty="0" smtClean="0"/>
              <a:t>，中性粒细胞</a:t>
            </a:r>
            <a:r>
              <a:rPr lang="en-US" altLang="zh-CN" sz="2000" dirty="0" smtClean="0"/>
              <a:t>2.0*109 /L</a:t>
            </a:r>
            <a:endParaRPr lang="en-US" altLang="zh-CN" sz="2000" dirty="0" smtClean="0"/>
          </a:p>
          <a:p>
            <a:r>
              <a:rPr lang="zh-CN" altLang="en-US" sz="2000" dirty="0" smtClean="0"/>
              <a:t>        四诊</a:t>
            </a:r>
            <a:r>
              <a:rPr lang="en-US" altLang="zh-CN" sz="2000" dirty="0" smtClean="0"/>
              <a:t>:</a:t>
            </a:r>
            <a:r>
              <a:rPr lang="zh-CN" altLang="en-US" sz="2000" dirty="0" smtClean="0"/>
              <a:t>舌红苔薄白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脉浮数</a:t>
            </a:r>
            <a:r>
              <a:rPr lang="en-US" altLang="zh-CN" sz="2000" dirty="0" smtClean="0"/>
              <a:t>,</a:t>
            </a:r>
            <a:endParaRPr lang="en-US" altLang="zh-CN" sz="2000" dirty="0" smtClean="0"/>
          </a:p>
          <a:p>
            <a:r>
              <a:rPr lang="zh-CN" altLang="en-US" sz="2000" dirty="0" smtClean="0"/>
              <a:t>        治则：疏风清热为主。</a:t>
            </a:r>
            <a:endParaRPr lang="zh-CN" altLang="en-US" sz="2000" dirty="0" smtClean="0"/>
          </a:p>
          <a:p>
            <a:endParaRPr lang="zh-CN" altLang="en-US" sz="2000" dirty="0" smtClean="0"/>
          </a:p>
          <a:p>
            <a:r>
              <a:rPr lang="zh-CN" altLang="en-US" sz="2000" dirty="0" smtClean="0"/>
              <a:t>         </a:t>
            </a:r>
            <a:r>
              <a:rPr lang="zh-CN" altLang="en-US" sz="2000" dirty="0" smtClean="0">
                <a:solidFill>
                  <a:srgbClr val="FF0000"/>
                </a:solidFill>
              </a:rPr>
              <a:t>感冒方</a:t>
            </a:r>
            <a:r>
              <a:rPr lang="en-US" altLang="zh-CN" sz="2000" dirty="0" smtClean="0"/>
              <a:t>:</a:t>
            </a:r>
            <a:r>
              <a:rPr lang="zh-CN" altLang="en-US" sz="2000" dirty="0" smtClean="0"/>
              <a:t>金银花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连翘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桔梗</a:t>
            </a:r>
            <a:r>
              <a:rPr lang="en-US" altLang="zh-CN" sz="2000" dirty="0" smtClean="0"/>
              <a:t>6g</a:t>
            </a:r>
            <a:r>
              <a:rPr lang="zh-CN" altLang="en-US" sz="2000" dirty="0" smtClean="0"/>
              <a:t>荆芥</a:t>
            </a:r>
            <a:r>
              <a:rPr lang="en-US" altLang="zh-CN" sz="2000" dirty="0" smtClean="0"/>
              <a:t>6g</a:t>
            </a:r>
            <a:r>
              <a:rPr lang="zh-CN" altLang="en-US" sz="2000" dirty="0" smtClean="0"/>
              <a:t>防风</a:t>
            </a:r>
            <a:r>
              <a:rPr lang="en-US" altLang="zh-CN" sz="2000" dirty="0" smtClean="0"/>
              <a:t>6g</a:t>
            </a:r>
            <a:r>
              <a:rPr lang="zh-CN" altLang="en-US" sz="2000" dirty="0" smtClean="0"/>
              <a:t>白芷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柴胡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黄芩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生甘草</a:t>
            </a:r>
            <a:r>
              <a:rPr lang="en-US" altLang="zh-CN" sz="2000" dirty="0" smtClean="0"/>
              <a:t>6g</a:t>
            </a:r>
            <a:r>
              <a:rPr lang="zh-CN" altLang="en-US" sz="2000" dirty="0" smtClean="0"/>
              <a:t>桑叶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菊花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石膏</a:t>
            </a:r>
            <a:r>
              <a:rPr lang="en-US" altLang="zh-CN" sz="2000" dirty="0" smtClean="0"/>
              <a:t>30g 7</a:t>
            </a:r>
            <a:r>
              <a:rPr lang="zh-CN" altLang="en-US" sz="2000" dirty="0" smtClean="0"/>
              <a:t>付水煎服日一剂</a:t>
            </a:r>
            <a:endParaRPr lang="zh-CN" altLang="en-US" sz="2000" dirty="0" smtClean="0"/>
          </a:p>
          <a:p>
            <a:br>
              <a:rPr lang="en-US" altLang="zh-CN" dirty="0" smtClean="0"/>
            </a:br>
            <a:br>
              <a:rPr lang="en-US" altLang="zh-CN" dirty="0" smtClean="0"/>
            </a:br>
            <a:br>
              <a:rPr lang="en-US" altLang="zh-CN" dirty="0" smtClean="0"/>
            </a:br>
            <a:endParaRPr lang="en-US" altLang="zh-CN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02" y="0"/>
            <a:ext cx="9138198" cy="685800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48" y="500042"/>
            <a:ext cx="7429552" cy="4572032"/>
          </a:xfrm>
        </p:spPr>
        <p:txBody>
          <a:bodyPr>
            <a:normAutofit/>
          </a:bodyPr>
          <a:lstStyle/>
          <a:p>
            <a:endParaRPr lang="zh-CN" altLang="en-US" dirty="0" smtClean="0"/>
          </a:p>
        </p:txBody>
      </p:sp>
      <p:sp>
        <p:nvSpPr>
          <p:cNvPr id="5" name="矩形 4"/>
          <p:cNvSpPr/>
          <p:nvPr/>
        </p:nvSpPr>
        <p:spPr>
          <a:xfrm>
            <a:off x="1071538" y="714356"/>
            <a:ext cx="7143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en-US" altLang="zh-CN" dirty="0" smtClean="0"/>
            </a:br>
            <a:br>
              <a:rPr lang="en-US" altLang="zh-CN" dirty="0" smtClean="0"/>
            </a:br>
            <a:endParaRPr lang="en-US" altLang="zh-CN" dirty="0"/>
          </a:p>
        </p:txBody>
      </p:sp>
      <p:pic>
        <p:nvPicPr>
          <p:cNvPr id="6" name="图片 5" descr="QQ图片201812211736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02" y="0"/>
            <a:ext cx="9138198" cy="685800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48" y="500042"/>
            <a:ext cx="7429552" cy="4572032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 smtClean="0"/>
              <a:t>       </a:t>
            </a:r>
            <a:r>
              <a:rPr lang="en-US" altLang="zh-CN" dirty="0" smtClean="0"/>
              <a:t>                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71538" y="714356"/>
            <a:ext cx="714380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         四诊时间</a:t>
            </a:r>
            <a:r>
              <a:rPr lang="en-US" altLang="zh-CN" sz="2000" dirty="0" smtClean="0"/>
              <a:t>2018</a:t>
            </a:r>
            <a:r>
              <a:rPr lang="zh-CN" altLang="en-US" sz="2000" dirty="0" smtClean="0"/>
              <a:t>年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月</a:t>
            </a:r>
            <a:r>
              <a:rPr lang="en-US" altLang="zh-CN" sz="2000" dirty="0" smtClean="0"/>
              <a:t>18</a:t>
            </a:r>
            <a:r>
              <a:rPr lang="zh-CN" altLang="en-US" sz="2000" dirty="0" smtClean="0"/>
              <a:t>患者“结肠癌术后近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年”来诊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述自上次就诊后按照杨师“三步曲”方子顺利完成余下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周期化疗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定期复查一直病情稳定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一周前受凉后出现咳嗽黄粘痰来诊。刻下见</a:t>
            </a:r>
            <a:r>
              <a:rPr lang="en-US" altLang="zh-CN" sz="2000" dirty="0" smtClean="0"/>
              <a:t>:</a:t>
            </a:r>
            <a:r>
              <a:rPr lang="zh-CN" altLang="en-US" sz="2000" dirty="0" smtClean="0"/>
              <a:t>手足麻木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感肿胀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时有咳嗽黄痰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近期无咳血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偶有胸闷、短气，纳可眠欠安，二便可。</a:t>
            </a:r>
            <a:endParaRPr lang="zh-CN" altLang="en-US" sz="2000" dirty="0" smtClean="0"/>
          </a:p>
          <a:p>
            <a:endParaRPr lang="zh-CN" altLang="en-US" sz="2000" dirty="0" smtClean="0"/>
          </a:p>
          <a:p>
            <a:r>
              <a:rPr lang="zh-CN" altLang="en-US" sz="2000" dirty="0" smtClean="0"/>
              <a:t>        四诊</a:t>
            </a:r>
            <a:r>
              <a:rPr lang="en-US" altLang="zh-CN" sz="2000" dirty="0" smtClean="0"/>
              <a:t>:</a:t>
            </a:r>
            <a:r>
              <a:rPr lang="zh-CN" altLang="en-US" sz="2000" dirty="0" smtClean="0"/>
              <a:t>舌淡紫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苔薄白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脉沉细。</a:t>
            </a:r>
            <a:endParaRPr lang="en-US" altLang="zh-CN" sz="2000" dirty="0" smtClean="0"/>
          </a:p>
          <a:p>
            <a:r>
              <a:rPr lang="en-US" altLang="zh-CN" sz="2000" dirty="0" smtClean="0"/>
              <a:t>        </a:t>
            </a:r>
            <a:r>
              <a:rPr lang="zh-CN" altLang="en-US" sz="2000" dirty="0" smtClean="0"/>
              <a:t>辨证：</a:t>
            </a:r>
            <a:r>
              <a:rPr lang="zh-CN" altLang="en-US" sz="2000" dirty="0" smtClean="0">
                <a:solidFill>
                  <a:srgbClr val="FF0000"/>
                </a:solidFill>
              </a:rPr>
              <a:t>脾肺亏虚  痰瘀内阻</a:t>
            </a:r>
            <a:r>
              <a:rPr lang="zh-CN" altLang="en-US" sz="2000" dirty="0" smtClean="0"/>
              <a:t>。</a:t>
            </a:r>
            <a:endParaRPr lang="zh-CN" altLang="en-US" sz="2000" dirty="0" smtClean="0"/>
          </a:p>
          <a:p>
            <a:endParaRPr lang="zh-CN" altLang="en-US" sz="2000" dirty="0" smtClean="0"/>
          </a:p>
          <a:p>
            <a:r>
              <a:rPr lang="zh-CN" altLang="en-US" sz="2000" dirty="0" smtClean="0"/>
              <a:t>        处方</a:t>
            </a:r>
            <a:r>
              <a:rPr lang="en-US" altLang="zh-CN" sz="2000" dirty="0" smtClean="0"/>
              <a:t>:</a:t>
            </a:r>
            <a:r>
              <a:rPr lang="zh-CN" altLang="en-US" sz="2000" dirty="0" smtClean="0"/>
              <a:t>党参</a:t>
            </a:r>
            <a:r>
              <a:rPr lang="en-US" altLang="zh-CN" sz="2000" dirty="0" smtClean="0"/>
              <a:t>15g</a:t>
            </a:r>
            <a:r>
              <a:rPr lang="zh-CN" altLang="en-US" sz="2000" dirty="0" smtClean="0"/>
              <a:t>半夏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陈皮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浙贝</a:t>
            </a:r>
            <a:r>
              <a:rPr lang="en-US" altLang="zh-CN" sz="2000" dirty="0" smtClean="0"/>
              <a:t>15g</a:t>
            </a:r>
            <a:r>
              <a:rPr lang="zh-CN" altLang="en-US" sz="2000" dirty="0" smtClean="0"/>
              <a:t>鱼腥草</a:t>
            </a:r>
            <a:r>
              <a:rPr lang="en-US" altLang="zh-CN" sz="2000" dirty="0" smtClean="0"/>
              <a:t>20g</a:t>
            </a:r>
            <a:r>
              <a:rPr lang="zh-CN" altLang="en-US" sz="2000" dirty="0" smtClean="0"/>
              <a:t>黄芩</a:t>
            </a:r>
            <a:r>
              <a:rPr lang="en-US" altLang="zh-CN" sz="2000" dirty="0" smtClean="0"/>
              <a:t>8g</a:t>
            </a:r>
            <a:r>
              <a:rPr lang="zh-CN" altLang="en-US" sz="2000" dirty="0" smtClean="0"/>
              <a:t>泽兰</a:t>
            </a:r>
            <a:r>
              <a:rPr lang="en-US" altLang="zh-CN" sz="2000" dirty="0" smtClean="0"/>
              <a:t>12g</a:t>
            </a:r>
            <a:r>
              <a:rPr lang="zh-CN" altLang="en-US" sz="2000" dirty="0" smtClean="0"/>
              <a:t>干姜</a:t>
            </a:r>
            <a:r>
              <a:rPr lang="en-US" altLang="zh-CN" sz="2000" dirty="0" smtClean="0"/>
              <a:t>6g</a:t>
            </a:r>
            <a:r>
              <a:rPr lang="zh-CN" altLang="en-US" sz="2000" dirty="0" smtClean="0"/>
              <a:t>海浮石</a:t>
            </a:r>
            <a:r>
              <a:rPr lang="en-US" altLang="zh-CN" sz="2000" dirty="0" smtClean="0"/>
              <a:t>20g</a:t>
            </a:r>
            <a:r>
              <a:rPr lang="zh-CN" altLang="en-US" sz="2000" dirty="0" smtClean="0"/>
              <a:t>川芎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独活</a:t>
            </a:r>
            <a:r>
              <a:rPr lang="en-US" altLang="zh-CN" sz="2000" dirty="0" smtClean="0"/>
              <a:t>15g</a:t>
            </a:r>
            <a:r>
              <a:rPr lang="zh-CN" altLang="en-US" sz="2000" dirty="0" smtClean="0"/>
              <a:t>鸡血藤</a:t>
            </a:r>
            <a:r>
              <a:rPr lang="en-US" altLang="zh-CN" sz="2000" dirty="0" smtClean="0"/>
              <a:t>15g</a:t>
            </a:r>
            <a:r>
              <a:rPr lang="zh-CN" altLang="en-US" sz="2000" dirty="0" smtClean="0"/>
              <a:t>络石藤</a:t>
            </a:r>
            <a:r>
              <a:rPr lang="en-US" altLang="zh-CN" sz="2000" dirty="0" smtClean="0"/>
              <a:t>15g</a:t>
            </a:r>
            <a:r>
              <a:rPr lang="zh-CN" altLang="en-US" sz="2000" dirty="0" smtClean="0"/>
              <a:t>桂枝</a:t>
            </a:r>
            <a:r>
              <a:rPr lang="en-US" altLang="zh-CN" sz="2000" dirty="0" smtClean="0"/>
              <a:t>10g</a:t>
            </a:r>
            <a:r>
              <a:rPr lang="zh-CN" altLang="en-US" sz="2000" dirty="0" smtClean="0"/>
              <a:t>白芍</a:t>
            </a:r>
            <a:r>
              <a:rPr lang="en-US" altLang="zh-CN" sz="2000" dirty="0" smtClean="0"/>
              <a:t>20g</a:t>
            </a:r>
            <a:r>
              <a:rPr lang="zh-CN" altLang="en-US" sz="2000" dirty="0" smtClean="0"/>
              <a:t>通草</a:t>
            </a:r>
            <a:r>
              <a:rPr lang="en-US" altLang="zh-CN" sz="2000" dirty="0" smtClean="0"/>
              <a:t>6g 14</a:t>
            </a:r>
            <a:r>
              <a:rPr lang="zh-CN" altLang="en-US" sz="2000" dirty="0" smtClean="0"/>
              <a:t>付水煎服</a:t>
            </a:r>
            <a:endParaRPr lang="zh-CN" altLang="en-US" sz="2000" dirty="0" smtClean="0"/>
          </a:p>
          <a:p>
            <a:endParaRPr lang="zh-CN" altLang="en-US" sz="2000" dirty="0" smtClean="0"/>
          </a:p>
          <a:p>
            <a:r>
              <a:rPr lang="zh-CN" altLang="en-US" sz="2000" dirty="0" smtClean="0"/>
              <a:t>        电话随访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患者服药半月后咳嗽、咯痰及胸闷消失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手足麻木明显减轻，至今病情稳定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生活质量良好。 </a:t>
            </a:r>
            <a:br>
              <a:rPr lang="en-US" altLang="zh-CN" sz="2000" dirty="0" smtClean="0"/>
            </a:br>
            <a:br>
              <a:rPr lang="en-US" altLang="zh-CN" dirty="0" smtClean="0"/>
            </a:br>
            <a:br>
              <a:rPr lang="en-US" altLang="zh-CN" dirty="0" smtClean="0"/>
            </a:br>
            <a:endParaRPr lang="en-US" altLang="zh-CN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02" y="0"/>
            <a:ext cx="9138198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000131"/>
          </a:xfrm>
        </p:spPr>
        <p:txBody>
          <a:bodyPr/>
          <a:lstStyle/>
          <a:p>
            <a:r>
              <a:rPr lang="zh-CN" altLang="en-US" dirty="0" smtClean="0"/>
              <a:t>早中期中医治疗总结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48" y="1428736"/>
            <a:ext cx="7429552" cy="4000528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 smtClean="0"/>
              <a:t>长期目标：协同完成标准化化疗</a:t>
            </a:r>
            <a:r>
              <a:rPr lang="en-US" altLang="zh-CN" dirty="0" smtClean="0"/>
              <a:t>   </a:t>
            </a:r>
            <a:endParaRPr lang="en-US" altLang="zh-CN" dirty="0" smtClean="0"/>
          </a:p>
          <a:p>
            <a:pPr algn="l"/>
            <a:r>
              <a:rPr lang="zh-CN" altLang="en-US" dirty="0" smtClean="0"/>
              <a:t>短期目标：</a:t>
            </a:r>
            <a:r>
              <a:rPr lang="en-US" altLang="zh-CN" dirty="0" smtClean="0"/>
              <a:t>1</a:t>
            </a:r>
            <a:r>
              <a:rPr lang="zh-CN" altLang="en-US" dirty="0" smtClean="0"/>
              <a:t>、胃肠道反应</a:t>
            </a:r>
            <a:endParaRPr lang="en-US" altLang="zh-CN" dirty="0" smtClean="0"/>
          </a:p>
          <a:p>
            <a:pPr algn="l"/>
            <a:r>
              <a:rPr lang="en-US" altLang="zh-CN" dirty="0" smtClean="0"/>
              <a:t>                      2</a:t>
            </a:r>
            <a:r>
              <a:rPr lang="zh-CN" altLang="en-US" dirty="0" smtClean="0"/>
              <a:t>、骨髓抑制</a:t>
            </a:r>
            <a:endParaRPr lang="en-US" altLang="zh-CN" dirty="0" smtClean="0"/>
          </a:p>
          <a:p>
            <a:pPr algn="l"/>
            <a:r>
              <a:rPr lang="en-US" altLang="zh-CN" dirty="0" smtClean="0"/>
              <a:t>                      3</a:t>
            </a:r>
            <a:r>
              <a:rPr lang="zh-CN" altLang="en-US" dirty="0" smtClean="0"/>
              <a:t>、提高生活质量</a:t>
            </a:r>
            <a:endParaRPr lang="en-US" altLang="zh-CN" dirty="0" smtClean="0"/>
          </a:p>
          <a:p>
            <a:pPr algn="l"/>
            <a:r>
              <a:rPr lang="zh-CN" altLang="en-US" dirty="0" smtClean="0"/>
              <a:t>原则：扶正补肾健脾，不主张祛邪</a:t>
            </a:r>
            <a:r>
              <a:rPr lang="en-US" altLang="zh-CN" dirty="0" smtClean="0"/>
              <a:t>              </a:t>
            </a:r>
            <a:endParaRPr lang="zh-CN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02" y="0"/>
            <a:ext cx="9138198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000131"/>
          </a:xfrm>
        </p:spPr>
        <p:txBody>
          <a:bodyPr/>
          <a:lstStyle/>
          <a:p>
            <a:r>
              <a:rPr lang="zh-CN" altLang="en-US" dirty="0" smtClean="0"/>
              <a:t>一、首先，要做一名良医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48" y="1428736"/>
            <a:ext cx="7429552" cy="4000528"/>
          </a:xfrm>
        </p:spPr>
        <p:txBody>
          <a:bodyPr>
            <a:normAutofit/>
          </a:bodyPr>
          <a:lstStyle/>
          <a:p>
            <a:pPr algn="l"/>
            <a:r>
              <a:rPr lang="en-US" altLang="zh-CN" dirty="0" smtClean="0"/>
              <a:t>        </a:t>
            </a:r>
            <a:r>
              <a:rPr lang="zh-CN" altLang="en-US" dirty="0" smtClean="0"/>
              <a:t>踏踏实实做人，认认真真做事，一切为患者着想，要求我们做一名有作为、有真本事、有爱心良知，让病人满意和敬佩的良医。</a:t>
            </a:r>
            <a:endParaRPr lang="zh-CN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02" y="0"/>
            <a:ext cx="9138198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000131"/>
          </a:xfrm>
        </p:spPr>
        <p:txBody>
          <a:bodyPr/>
          <a:lstStyle/>
          <a:p>
            <a:r>
              <a:rPr lang="zh-CN" altLang="en-US" dirty="0" smtClean="0"/>
              <a:t>二、怎样做一个合格的医生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48" y="1428736"/>
            <a:ext cx="7429552" cy="4000528"/>
          </a:xfrm>
        </p:spPr>
        <p:txBody>
          <a:bodyPr>
            <a:normAutofit/>
          </a:bodyPr>
          <a:lstStyle/>
          <a:p>
            <a:pPr algn="l"/>
            <a:r>
              <a:rPr lang="en-US" altLang="zh-CN" dirty="0" smtClean="0"/>
              <a:t>        </a:t>
            </a:r>
            <a:r>
              <a:rPr lang="zh-CN" altLang="zh-CN" dirty="0" smtClean="0"/>
              <a:t>第一次跟师学习，师父首先让我们学习《黄帝内经·素问》第七十七篇《疏五过论》即梳理诊病过程中的五种过失，和《黄帝内经·素问》第七十八篇《徵四失论》即治病失败的四种原因。</a:t>
            </a:r>
            <a:endParaRPr lang="zh-CN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02" y="0"/>
            <a:ext cx="9138198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8604"/>
            <a:ext cx="7772400" cy="571504"/>
          </a:xfrm>
        </p:spPr>
        <p:txBody>
          <a:bodyPr anchor="t">
            <a:normAutofit fontScale="90000"/>
          </a:bodyPr>
          <a:lstStyle/>
          <a:p>
            <a:pPr algn="dist"/>
            <a:r>
              <a:rPr lang="en-US" altLang="zh-CN" sz="3600" dirty="0" smtClean="0"/>
              <a:t>1</a:t>
            </a:r>
            <a:r>
              <a:rPr lang="zh-CN" altLang="zh-CN" sz="3600" dirty="0" smtClean="0"/>
              <a:t>、</a:t>
            </a:r>
            <a:r>
              <a:rPr lang="zh-CN" altLang="en-US" sz="3600" dirty="0" smtClean="0"/>
              <a:t>不问病人的职业地位的变迁，一错也。</a:t>
            </a: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48" y="1142984"/>
            <a:ext cx="7429552" cy="4143404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l"/>
            <a:r>
              <a:rPr lang="zh-CN" altLang="en-US" dirty="0" smtClean="0"/>
              <a:t>       帝曰：凡未诊病者，必问</a:t>
            </a:r>
            <a:r>
              <a:rPr lang="zh-CN" altLang="en-US" u="sng" dirty="0" smtClean="0"/>
              <a:t>尝贵后贱</a:t>
            </a:r>
            <a:r>
              <a:rPr lang="zh-CN" altLang="en-US" dirty="0" smtClean="0"/>
              <a:t>，虽不中邪，病从内生，名曰脱营。尝富后贪，名曰</a:t>
            </a:r>
            <a:r>
              <a:rPr lang="zh-CN" altLang="en-US" u="sng" dirty="0" smtClean="0"/>
              <a:t>失精</a:t>
            </a:r>
            <a:r>
              <a:rPr lang="zh-CN" altLang="en-US" dirty="0" smtClean="0"/>
              <a:t>，五气留连，病有所并。医工诊之，不在脏腑，不变躯形，诊之而疑，不知病名，身体日减，气虚无精，病深无气，洒洒然时惊。病深者，以其外耗于卫，内夺于荣。良工所失，不知病情，此亦治之</a:t>
            </a:r>
            <a:r>
              <a:rPr lang="zh-CN" altLang="en-US" dirty="0" smtClean="0">
                <a:solidFill>
                  <a:srgbClr val="FF0000"/>
                </a:solidFill>
              </a:rPr>
              <a:t>一过</a:t>
            </a:r>
            <a:r>
              <a:rPr lang="zh-CN" altLang="en-US" dirty="0" smtClean="0"/>
              <a:t>也。</a:t>
            </a:r>
            <a:r>
              <a:rPr lang="en-US" altLang="zh-CN" dirty="0" smtClean="0"/>
              <a:t>                           </a:t>
            </a:r>
            <a:endParaRPr lang="zh-CN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02" y="0"/>
            <a:ext cx="9138198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7858180" cy="1071570"/>
          </a:xfrm>
        </p:spPr>
        <p:txBody>
          <a:bodyPr anchor="t">
            <a:normAutofit fontScale="90000"/>
          </a:bodyPr>
          <a:lstStyle/>
          <a:p>
            <a:pPr lvl="0"/>
            <a:r>
              <a:rPr lang="en-US" altLang="zh-CN" sz="4000" dirty="0" smtClean="0"/>
              <a:t>2</a:t>
            </a:r>
            <a:r>
              <a:rPr lang="zh-CN" altLang="en-US" sz="4000" dirty="0" smtClean="0"/>
              <a:t>、不问饮食起居，思想情绪的变化，二错也。</a:t>
            </a:r>
            <a:br>
              <a:rPr lang="zh-CN" altLang="zh-CN" sz="3200" dirty="0" smtClean="0"/>
            </a:b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48" y="1643050"/>
            <a:ext cx="7429552" cy="3643338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l"/>
            <a:r>
              <a:rPr lang="zh-CN" altLang="en-US" dirty="0" smtClean="0"/>
              <a:t>      </a:t>
            </a:r>
            <a:r>
              <a:rPr lang="zh-CN" altLang="en-US" sz="2800" dirty="0" smtClean="0"/>
              <a:t>凡欲诊病者，必问饮食居处，暴乐暴苦，始乐后苦，</a:t>
            </a:r>
            <a:r>
              <a:rPr lang="zh-CN" altLang="en-US" sz="2800" u="sng" dirty="0" smtClean="0"/>
              <a:t>皆伤精气</a:t>
            </a:r>
            <a:r>
              <a:rPr lang="zh-CN" altLang="en-US" sz="2800" dirty="0" smtClean="0"/>
              <a:t>。精气竭绝，形体毁沮。暴怒伤阴，暴喜伤阳。</a:t>
            </a:r>
            <a:r>
              <a:rPr lang="zh-CN" altLang="en-US" sz="2800" u="sng" dirty="0" smtClean="0"/>
              <a:t>厥气上行，满脉去形</a:t>
            </a:r>
            <a:r>
              <a:rPr lang="zh-CN" altLang="en-US" sz="2800" dirty="0" smtClean="0"/>
              <a:t>。愚医治之，不知补泻，不知病情，</a:t>
            </a:r>
            <a:r>
              <a:rPr lang="zh-CN" altLang="en-US" sz="2800" u="sng" dirty="0" smtClean="0"/>
              <a:t>精华日脱，邪气乃并</a:t>
            </a:r>
            <a:r>
              <a:rPr lang="zh-CN" altLang="en-US" sz="2800" dirty="0" smtClean="0"/>
              <a:t>，此治之</a:t>
            </a:r>
            <a:r>
              <a:rPr lang="zh-CN" altLang="en-US" sz="2800" dirty="0" smtClean="0">
                <a:solidFill>
                  <a:srgbClr val="FF0000"/>
                </a:solidFill>
              </a:rPr>
              <a:t>二过</a:t>
            </a:r>
            <a:r>
              <a:rPr lang="zh-CN" altLang="en-US" sz="2800" dirty="0" smtClean="0"/>
              <a:t>也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02" y="0"/>
            <a:ext cx="9138198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429552" cy="785818"/>
          </a:xfrm>
        </p:spPr>
        <p:txBody>
          <a:bodyPr anchor="t">
            <a:normAutofit fontScale="90000"/>
          </a:bodyPr>
          <a:lstStyle/>
          <a:p>
            <a:pPr lvl="0"/>
            <a:r>
              <a:rPr lang="en-US" altLang="zh-CN" sz="3600" dirty="0" smtClean="0"/>
              <a:t>3</a:t>
            </a:r>
            <a:r>
              <a:rPr lang="zh-CN" altLang="zh-CN" sz="3600" dirty="0" smtClean="0"/>
              <a:t>、</a:t>
            </a:r>
            <a:r>
              <a:rPr lang="zh-CN" altLang="en-US" sz="3600" dirty="0" smtClean="0"/>
              <a:t>不能细致分析脉象的变化，三错也。</a:t>
            </a:r>
            <a:br>
              <a:rPr lang="zh-CN" altLang="zh-CN" sz="3200" dirty="0" smtClean="0"/>
            </a:b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48" y="1357298"/>
            <a:ext cx="7429552" cy="392909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l"/>
            <a:r>
              <a:rPr lang="zh-CN" altLang="en-US" dirty="0" smtClean="0"/>
              <a:t>        善为脉者，必以</a:t>
            </a:r>
            <a:r>
              <a:rPr lang="zh-CN" altLang="en-US" u="sng" dirty="0" smtClean="0"/>
              <a:t>比类奇恒，从容知之</a:t>
            </a:r>
            <a:r>
              <a:rPr lang="zh-CN" altLang="en-US" dirty="0" smtClean="0"/>
              <a:t>，为工而不知道，此诊之不足贵，此治之</a:t>
            </a:r>
            <a:r>
              <a:rPr lang="zh-CN" altLang="en-US" dirty="0" smtClean="0">
                <a:solidFill>
                  <a:srgbClr val="FF0000"/>
                </a:solidFill>
              </a:rPr>
              <a:t>三过</a:t>
            </a:r>
            <a:r>
              <a:rPr lang="zh-CN" altLang="en-US" dirty="0" smtClean="0"/>
              <a:t>也。</a:t>
            </a:r>
            <a:endParaRPr lang="en-US" altLang="zh-CN" dirty="0" smtClean="0"/>
          </a:p>
          <a:p>
            <a:pPr algn="l"/>
            <a:r>
              <a:rPr lang="en-US" altLang="zh-CN" dirty="0" smtClean="0"/>
              <a:t>                                         </a:t>
            </a:r>
            <a:r>
              <a:rPr lang="zh-CN" altLang="en-US" dirty="0" smtClean="0"/>
              <a:t>奇：诊疗个案</a:t>
            </a:r>
            <a:endParaRPr lang="zh-CN" altLang="en-US" dirty="0" smtClean="0"/>
          </a:p>
          <a:p>
            <a:r>
              <a:rPr lang="zh-CN" altLang="en-US" dirty="0" smtClean="0"/>
              <a:t>                               恒：官方指南</a:t>
            </a:r>
            <a:br>
              <a:rPr lang="zh-CN" altLang="en-US" dirty="0" smtClean="0"/>
            </a:br>
            <a:r>
              <a:rPr lang="en-US" altLang="zh-CN" dirty="0" smtClean="0"/>
              <a:t>                           </a:t>
            </a:r>
            <a:endParaRPr lang="zh-CN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02" y="0"/>
            <a:ext cx="9138198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8604"/>
            <a:ext cx="7772400" cy="1214446"/>
          </a:xfrm>
        </p:spPr>
        <p:txBody>
          <a:bodyPr anchor="t">
            <a:normAutofit fontScale="90000"/>
          </a:bodyPr>
          <a:lstStyle/>
          <a:p>
            <a:pPr lvl="0"/>
            <a:r>
              <a:rPr lang="en-US" altLang="zh-CN" sz="3600" dirty="0" smtClean="0"/>
              <a:t>4</a:t>
            </a:r>
            <a:r>
              <a:rPr lang="zh-CN" altLang="zh-CN" sz="3600" dirty="0" smtClean="0"/>
              <a:t>、</a:t>
            </a:r>
            <a:r>
              <a:rPr lang="zh-CN" altLang="en-US" sz="3600" dirty="0" smtClean="0"/>
              <a:t>不问地位贵贱、变迁的变化和有无升官发财的妄想，四错也。</a:t>
            </a:r>
            <a:br>
              <a:rPr lang="zh-CN" altLang="zh-CN" sz="3200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48" y="1571612"/>
            <a:ext cx="7429552" cy="3714776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l"/>
            <a:r>
              <a:rPr lang="zh-CN" altLang="en-US" dirty="0" smtClean="0"/>
              <a:t>        诊有三常，必问贵贱，</a:t>
            </a:r>
            <a:r>
              <a:rPr lang="zh-CN" altLang="en-US" u="sng" dirty="0" smtClean="0"/>
              <a:t>封君败伤，及欲侯王</a:t>
            </a:r>
            <a:r>
              <a:rPr lang="zh-CN" altLang="en-US" dirty="0" smtClean="0"/>
              <a:t>？故贵脱势，虽不中邪，精神内伤，身必败亡。始富后贫，虽不伤邪，</a:t>
            </a:r>
            <a:r>
              <a:rPr lang="zh-CN" altLang="en-US" u="sng" dirty="0" smtClean="0"/>
              <a:t>皮焦筋屈，痿躄为挛</a:t>
            </a:r>
            <a:r>
              <a:rPr lang="zh-CN" altLang="en-US" dirty="0" smtClean="0"/>
              <a:t>，</a:t>
            </a:r>
            <a:r>
              <a:rPr lang="zh-CN" altLang="en-US" u="sng" dirty="0" smtClean="0"/>
              <a:t>医不能严</a:t>
            </a:r>
            <a:r>
              <a:rPr lang="zh-CN" altLang="en-US" dirty="0" smtClean="0"/>
              <a:t>，不能动神，外为柔弱，乱至失常，</a:t>
            </a:r>
            <a:r>
              <a:rPr lang="zh-CN" altLang="en-US" u="sng" dirty="0" smtClean="0"/>
              <a:t>病不能移</a:t>
            </a:r>
            <a:r>
              <a:rPr lang="zh-CN" altLang="en-US" dirty="0" smtClean="0"/>
              <a:t>，则医事不行，此治之</a:t>
            </a:r>
            <a:r>
              <a:rPr lang="zh-CN" altLang="en-US" dirty="0" smtClean="0">
                <a:solidFill>
                  <a:srgbClr val="FF0000"/>
                </a:solidFill>
              </a:rPr>
              <a:t>四过</a:t>
            </a:r>
            <a:r>
              <a:rPr lang="zh-CN" altLang="en-US" dirty="0" smtClean="0"/>
              <a:t>也。</a:t>
            </a:r>
            <a:r>
              <a:rPr lang="en-US" altLang="zh-CN" dirty="0" smtClean="0"/>
              <a:t>                           </a:t>
            </a:r>
            <a:endParaRPr lang="zh-CN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02" y="0"/>
            <a:ext cx="9138198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8604"/>
            <a:ext cx="7529538" cy="1000132"/>
          </a:xfrm>
        </p:spPr>
        <p:txBody>
          <a:bodyPr anchor="t">
            <a:normAutofit fontScale="90000"/>
          </a:bodyPr>
          <a:lstStyle/>
          <a:p>
            <a:pPr lvl="0"/>
            <a:r>
              <a:rPr lang="en-US" altLang="zh-CN" sz="3600" dirty="0" smtClean="0"/>
              <a:t>5</a:t>
            </a:r>
            <a:r>
              <a:rPr lang="zh-CN" altLang="zh-CN" sz="3600" dirty="0" smtClean="0"/>
              <a:t>、</a:t>
            </a:r>
            <a:r>
              <a:rPr lang="zh-CN" altLang="en-US" sz="3600" dirty="0" smtClean="0"/>
              <a:t>不了解发病的原因和发病后的情况，五错也。</a:t>
            </a:r>
            <a:br>
              <a:rPr lang="zh-CN" altLang="zh-CN" sz="3200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48" y="1500174"/>
            <a:ext cx="7429552" cy="3786214"/>
          </a:xfrm>
          <a:ln>
            <a:solidFill>
              <a:schemeClr val="accent1"/>
            </a:solidFill>
          </a:ln>
        </p:spPr>
        <p:txBody>
          <a:bodyPr>
            <a:normAutofit fontScale="92500"/>
          </a:bodyPr>
          <a:lstStyle/>
          <a:p>
            <a:pPr algn="l"/>
            <a:r>
              <a:rPr lang="zh-CN" altLang="en-US" dirty="0" smtClean="0"/>
              <a:t>       凡诊者，</a:t>
            </a:r>
            <a:r>
              <a:rPr lang="zh-CN" altLang="en-US" u="sng" dirty="0" smtClean="0"/>
              <a:t>必知终始，有知余绪，切脉问名，当合男女</a:t>
            </a:r>
            <a:r>
              <a:rPr lang="zh-CN" altLang="en-US" dirty="0" smtClean="0"/>
              <a:t>。</a:t>
            </a:r>
            <a:r>
              <a:rPr lang="zh-CN" altLang="en-US" u="sng" dirty="0" smtClean="0"/>
              <a:t>离绝菀结</a:t>
            </a:r>
            <a:r>
              <a:rPr lang="zh-CN" altLang="en-US" dirty="0" smtClean="0"/>
              <a:t>，忧恐喜怒，五脏空虚，血气离守，工不能知，何术之语。尝富大伤，斩筋绝脉，身体复行，令泽不 息，故伤败结，留薄归阳，脓积寒热。粗工治之，亟刺阴阳，身体解散，四支转筋，死日有期，医不能明，不问所发，惟言死日，亦为粗心，此治之</a:t>
            </a:r>
            <a:r>
              <a:rPr lang="zh-CN" altLang="en-US" dirty="0" smtClean="0">
                <a:solidFill>
                  <a:srgbClr val="FF0000"/>
                </a:solidFill>
              </a:rPr>
              <a:t>五过</a:t>
            </a:r>
            <a:r>
              <a:rPr lang="zh-CN" altLang="en-US" dirty="0" smtClean="0"/>
              <a:t>也。</a:t>
            </a:r>
            <a:r>
              <a:rPr lang="en-US" altLang="zh-CN" dirty="0" smtClean="0"/>
              <a:t>                           </a:t>
            </a:r>
            <a:endParaRPr lang="zh-CN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02" y="0"/>
            <a:ext cx="9138198" cy="685800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48" y="571480"/>
            <a:ext cx="7429552" cy="4786346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en-US" altLang="zh-CN" dirty="0" smtClean="0"/>
              <a:t>       </a:t>
            </a:r>
            <a:r>
              <a:rPr lang="zh-CN" altLang="zh-CN" sz="3100" dirty="0" smtClean="0"/>
              <a:t>情志与疾病的关系非常密切，《素问</a:t>
            </a:r>
            <a:r>
              <a:rPr lang="en-US" altLang="zh-CN" sz="3100" dirty="0" smtClean="0"/>
              <a:t>.</a:t>
            </a:r>
            <a:r>
              <a:rPr lang="zh-CN" altLang="zh-CN" sz="3100" dirty="0" smtClean="0"/>
              <a:t>举痛论》中说“余知百病生于气也，怒则气上，喜则气缓，悲则气消，恐则气下，寒则气收，炅则气，惊则气乱，劳则气耗，思则气结。”爱生气的人容易肝气郁结，气血周流失度，凝滞结块而成症瘕积聚。所以调畅情志尤为重要。第一次跟师，师父诊治患者孙玉华（双侧输卵管肿瘤的患者），就问及患者“当初是怎么得这个疾病的</a:t>
            </a:r>
            <a:r>
              <a:rPr lang="en-US" altLang="zh-CN" sz="3100" dirty="0" smtClean="0"/>
              <a:t>?</a:t>
            </a:r>
            <a:r>
              <a:rPr lang="zh-CN" altLang="zh-CN" sz="3100" dirty="0" smtClean="0"/>
              <a:t>”患者自述当初情绪不好，容易生气，脉虚，时有汗出，下腹坠痛</a:t>
            </a:r>
            <a:r>
              <a:rPr lang="en-US" altLang="zh-CN" sz="3100" dirty="0" smtClean="0"/>
              <a:t>2</a:t>
            </a:r>
            <a:r>
              <a:rPr lang="zh-CN" altLang="zh-CN" sz="3100" dirty="0" smtClean="0"/>
              <a:t>月就诊，经系统检查，诊断为“双侧输卵管肿瘤”。师父指出“气”、“情绪”、“性格”在肿瘤的发生、发展中起着重要的作用，师父嘱患者调畅情志，保持良好的心情，并发挥中医中药的优势给予疏肝解郁，调畅气机的中药处方。</a:t>
            </a:r>
            <a:r>
              <a:rPr lang="en-US" altLang="zh-CN" sz="3100" dirty="0" smtClean="0"/>
              <a:t>        </a:t>
            </a:r>
            <a:endParaRPr lang="zh-CN" altLang="en-US" sz="31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3651</Words>
  <Application>WPS 演示</Application>
  <PresentationFormat>全屏显示(4:3)</PresentationFormat>
  <Paragraphs>110</Paragraphs>
  <Slides>19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Arial</vt:lpstr>
      <vt:lpstr>SimSun</vt:lpstr>
      <vt:lpstr>Wingdings</vt:lpstr>
      <vt:lpstr>SimHei</vt:lpstr>
      <vt:lpstr>Calibri</vt:lpstr>
      <vt:lpstr>Microsoft YaHei</vt:lpstr>
      <vt:lpstr>Arial Unicode MS</vt:lpstr>
      <vt:lpstr>Office 主题</vt:lpstr>
      <vt:lpstr>2018年度跟师学习体会</vt:lpstr>
      <vt:lpstr>一、首先，要做一名良医</vt:lpstr>
      <vt:lpstr>二、怎样做一个合格的医生</vt:lpstr>
      <vt:lpstr>1、不问病人的职业地位的变迁，一错也。 </vt:lpstr>
      <vt:lpstr>2、不问饮食起居，思想情绪的变化，二错也。  </vt:lpstr>
      <vt:lpstr>3、不能细致分析脉象的变化，三错也。  </vt:lpstr>
      <vt:lpstr>4、不问地位贵贱、变迁的变化和有无升官发财的妄想，四错也。 </vt:lpstr>
      <vt:lpstr>5、不了解发病的原因和发病后的情况，五错也。 </vt:lpstr>
      <vt:lpstr>PowerPoint 演示文稿</vt:lpstr>
      <vt:lpstr>三、清晰的治疗思路</vt:lpstr>
      <vt:lpstr>四、中西医治疗时机把握准确</vt:lpstr>
      <vt:lpstr>中医治疗的作用—以结直肠为例</vt:lpstr>
      <vt:lpstr>病例分享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早中期中医治疗总结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。胖小邪</cp:lastModifiedBy>
  <cp:revision>80</cp:revision>
  <dcterms:created xsi:type="dcterms:W3CDTF">2019-01-09T02:56:34Z</dcterms:created>
  <dcterms:modified xsi:type="dcterms:W3CDTF">2019-01-09T02:56:36Z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2052-11.1.0.8214</vt:lpwstr>
  </property>
</Properties>
</file>